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Lst>
  <p:sldSz cy="6858000" cx="9144000"/>
  <p:notesSz cx="6858000" cy="9144000"/>
  <p:embeddedFontLst>
    <p:embeddedFont>
      <p:font typeface="Poppins Black"/>
      <p:bold r:id="rId43"/>
      <p:boldItalic r:id="rId44"/>
    </p:embeddedFont>
    <p:embeddedFont>
      <p:font typeface="Open Sans"/>
      <p:regular r:id="rId45"/>
      <p:bold r:id="rId46"/>
      <p:italic r:id="rId47"/>
      <p:boldItalic r:id="rId4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44" Type="http://schemas.openxmlformats.org/officeDocument/2006/relationships/font" Target="fonts/PoppinsBlack-boldItalic.fntdata"/><Relationship Id="rId21" Type="http://schemas.openxmlformats.org/officeDocument/2006/relationships/slide" Target="slides/slide16.xml"/><Relationship Id="rId43" Type="http://schemas.openxmlformats.org/officeDocument/2006/relationships/font" Target="fonts/PoppinsBlack-bold.fntdata"/><Relationship Id="rId24" Type="http://schemas.openxmlformats.org/officeDocument/2006/relationships/slide" Target="slides/slide19.xml"/><Relationship Id="rId46" Type="http://schemas.openxmlformats.org/officeDocument/2006/relationships/font" Target="fonts/OpenSans-bold.fntdata"/><Relationship Id="rId23" Type="http://schemas.openxmlformats.org/officeDocument/2006/relationships/slide" Target="slides/slide18.xml"/><Relationship Id="rId45" Type="http://schemas.openxmlformats.org/officeDocument/2006/relationships/font" Target="fonts/OpenSans-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48" Type="http://schemas.openxmlformats.org/officeDocument/2006/relationships/font" Target="fonts/OpenSans-boldItalic.fntdata"/><Relationship Id="rId25" Type="http://schemas.openxmlformats.org/officeDocument/2006/relationships/slide" Target="slides/slide20.xml"/><Relationship Id="rId47" Type="http://schemas.openxmlformats.org/officeDocument/2006/relationships/font" Target="fonts/OpenSans-italic.fntdata"/><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0" name="Google Shape;310;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7" name="Google Shape;317;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p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3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p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1" name="Google Shape;331;p3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p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8" name="Google Shape;338;p3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2" name="Shape 12"/>
        <p:cNvGrpSpPr/>
        <p:nvPr/>
      </p:nvGrpSpPr>
      <p:grpSpPr>
        <a:xfrm>
          <a:off x="0" y="0"/>
          <a:ext cx="0" cy="0"/>
          <a:chOff x="0" y="0"/>
          <a:chExt cx="0" cy="0"/>
        </a:xfrm>
      </p:grpSpPr>
      <p:sp>
        <p:nvSpPr>
          <p:cNvPr id="13" name="Google Shape;13;p2"/>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309EE3"/>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 name="Google Shape;14;p2"/>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rgbClr val="1D355C"/>
              </a:buClr>
              <a:buSzPts val="1800"/>
              <a:buChar char="•"/>
              <a:defRPr/>
            </a:lvl1pPr>
            <a:lvl2pPr indent="-342900" lvl="1" marL="914400" algn="l">
              <a:lnSpc>
                <a:spcPct val="90000"/>
              </a:lnSpc>
              <a:spcBef>
                <a:spcPts val="375"/>
              </a:spcBef>
              <a:spcAft>
                <a:spcPts val="0"/>
              </a:spcAft>
              <a:buClr>
                <a:srgbClr val="1D355C"/>
              </a:buClr>
              <a:buSzPts val="1800"/>
              <a:buChar char="•"/>
              <a:defRPr/>
            </a:lvl2pPr>
            <a:lvl3pPr indent="-342900" lvl="2" marL="1371600" algn="l">
              <a:lnSpc>
                <a:spcPct val="90000"/>
              </a:lnSpc>
              <a:spcBef>
                <a:spcPts val="375"/>
              </a:spcBef>
              <a:spcAft>
                <a:spcPts val="0"/>
              </a:spcAft>
              <a:buClr>
                <a:srgbClr val="1D355C"/>
              </a:buClr>
              <a:buSzPts val="1800"/>
              <a:buChar char="•"/>
              <a:defRPr/>
            </a:lvl3pPr>
            <a:lvl4pPr indent="-342900" lvl="3" marL="1828800" algn="l">
              <a:lnSpc>
                <a:spcPct val="90000"/>
              </a:lnSpc>
              <a:spcBef>
                <a:spcPts val="375"/>
              </a:spcBef>
              <a:spcAft>
                <a:spcPts val="0"/>
              </a:spcAft>
              <a:buClr>
                <a:srgbClr val="1D355C"/>
              </a:buClr>
              <a:buSzPts val="1800"/>
              <a:buChar char="•"/>
              <a:defRPr/>
            </a:lvl4pPr>
            <a:lvl5pPr indent="-342900" lvl="4" marL="2286000" algn="l">
              <a:lnSpc>
                <a:spcPct val="90000"/>
              </a:lnSpc>
              <a:spcBef>
                <a:spcPts val="375"/>
              </a:spcBef>
              <a:spcAft>
                <a:spcPts val="0"/>
              </a:spcAft>
              <a:buClr>
                <a:srgbClr val="1D355C"/>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5" name="Google Shape;15;p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1" type="ftr"/>
          </p:nvPr>
        </p:nvSpPr>
        <p:spPr>
          <a:xfrm>
            <a:off x="3028950" y="6311899"/>
            <a:ext cx="30861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17" name="Google Shape;17;p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0" name="Shape 70"/>
        <p:cNvGrpSpPr/>
        <p:nvPr/>
      </p:nvGrpSpPr>
      <p:grpSpPr>
        <a:xfrm>
          <a:off x="0" y="0"/>
          <a:ext cx="0" cy="0"/>
          <a:chOff x="0" y="0"/>
          <a:chExt cx="0" cy="0"/>
        </a:xfrm>
      </p:grpSpPr>
      <p:sp>
        <p:nvSpPr>
          <p:cNvPr id="71" name="Google Shape;71;p11"/>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309EE3"/>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2" name="Google Shape;72;p11"/>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rgbClr val="1D355C"/>
              </a:buClr>
              <a:buSzPts val="1800"/>
              <a:buChar char="•"/>
              <a:defRPr/>
            </a:lvl1pPr>
            <a:lvl2pPr indent="-342900" lvl="1" marL="914400" algn="l">
              <a:lnSpc>
                <a:spcPct val="90000"/>
              </a:lnSpc>
              <a:spcBef>
                <a:spcPts val="375"/>
              </a:spcBef>
              <a:spcAft>
                <a:spcPts val="0"/>
              </a:spcAft>
              <a:buClr>
                <a:srgbClr val="1D355C"/>
              </a:buClr>
              <a:buSzPts val="1800"/>
              <a:buChar char="•"/>
              <a:defRPr/>
            </a:lvl2pPr>
            <a:lvl3pPr indent="-342900" lvl="2" marL="1371600" algn="l">
              <a:lnSpc>
                <a:spcPct val="90000"/>
              </a:lnSpc>
              <a:spcBef>
                <a:spcPts val="375"/>
              </a:spcBef>
              <a:spcAft>
                <a:spcPts val="0"/>
              </a:spcAft>
              <a:buClr>
                <a:srgbClr val="1D355C"/>
              </a:buClr>
              <a:buSzPts val="1800"/>
              <a:buChar char="•"/>
              <a:defRPr/>
            </a:lvl3pPr>
            <a:lvl4pPr indent="-342900" lvl="3" marL="1828800" algn="l">
              <a:lnSpc>
                <a:spcPct val="90000"/>
              </a:lnSpc>
              <a:spcBef>
                <a:spcPts val="375"/>
              </a:spcBef>
              <a:spcAft>
                <a:spcPts val="0"/>
              </a:spcAft>
              <a:buClr>
                <a:srgbClr val="1D355C"/>
              </a:buClr>
              <a:buSzPts val="1800"/>
              <a:buChar char="•"/>
              <a:defRPr/>
            </a:lvl4pPr>
            <a:lvl5pPr indent="-342900" lvl="4" marL="2286000" algn="l">
              <a:lnSpc>
                <a:spcPct val="90000"/>
              </a:lnSpc>
              <a:spcBef>
                <a:spcPts val="375"/>
              </a:spcBef>
              <a:spcAft>
                <a:spcPts val="0"/>
              </a:spcAft>
              <a:buClr>
                <a:srgbClr val="1D355C"/>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3" name="Google Shape;73;p1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1"/>
          <p:cNvSpPr txBox="1"/>
          <p:nvPr>
            <p:ph idx="11" type="ftr"/>
          </p:nvPr>
        </p:nvSpPr>
        <p:spPr>
          <a:xfrm>
            <a:off x="3028950" y="6311899"/>
            <a:ext cx="30861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75" name="Google Shape;75;p1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6" name="Shape 76"/>
        <p:cNvGrpSpPr/>
        <p:nvPr/>
      </p:nvGrpSpPr>
      <p:grpSpPr>
        <a:xfrm>
          <a:off x="0" y="0"/>
          <a:ext cx="0" cy="0"/>
          <a:chOff x="0" y="0"/>
          <a:chExt cx="0" cy="0"/>
        </a:xfrm>
      </p:grpSpPr>
      <p:sp>
        <p:nvSpPr>
          <p:cNvPr id="77" name="Google Shape;77;p12"/>
          <p:cNvSpPr txBox="1"/>
          <p:nvPr>
            <p:ph type="title"/>
          </p:nvPr>
        </p:nvSpPr>
        <p:spPr>
          <a:xfrm rot="5400000">
            <a:off x="4623594" y="2285207"/>
            <a:ext cx="5811838" cy="19716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309EE3"/>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8" name="Google Shape;78;p12"/>
          <p:cNvSpPr txBox="1"/>
          <p:nvPr>
            <p:ph idx="1" type="body"/>
          </p:nvPr>
        </p:nvSpPr>
        <p:spPr>
          <a:xfrm rot="5400000">
            <a:off x="623094" y="370681"/>
            <a:ext cx="5811838" cy="58007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rgbClr val="1D355C"/>
              </a:buClr>
              <a:buSzPts val="1800"/>
              <a:buChar char="•"/>
              <a:defRPr/>
            </a:lvl1pPr>
            <a:lvl2pPr indent="-342900" lvl="1" marL="914400" algn="l">
              <a:lnSpc>
                <a:spcPct val="90000"/>
              </a:lnSpc>
              <a:spcBef>
                <a:spcPts val="375"/>
              </a:spcBef>
              <a:spcAft>
                <a:spcPts val="0"/>
              </a:spcAft>
              <a:buClr>
                <a:srgbClr val="1D355C"/>
              </a:buClr>
              <a:buSzPts val="1800"/>
              <a:buChar char="•"/>
              <a:defRPr/>
            </a:lvl2pPr>
            <a:lvl3pPr indent="-342900" lvl="2" marL="1371600" algn="l">
              <a:lnSpc>
                <a:spcPct val="90000"/>
              </a:lnSpc>
              <a:spcBef>
                <a:spcPts val="375"/>
              </a:spcBef>
              <a:spcAft>
                <a:spcPts val="0"/>
              </a:spcAft>
              <a:buClr>
                <a:srgbClr val="1D355C"/>
              </a:buClr>
              <a:buSzPts val="1800"/>
              <a:buChar char="•"/>
              <a:defRPr/>
            </a:lvl3pPr>
            <a:lvl4pPr indent="-342900" lvl="3" marL="1828800" algn="l">
              <a:lnSpc>
                <a:spcPct val="90000"/>
              </a:lnSpc>
              <a:spcBef>
                <a:spcPts val="375"/>
              </a:spcBef>
              <a:spcAft>
                <a:spcPts val="0"/>
              </a:spcAft>
              <a:buClr>
                <a:srgbClr val="1D355C"/>
              </a:buClr>
              <a:buSzPts val="1800"/>
              <a:buChar char="•"/>
              <a:defRPr/>
            </a:lvl4pPr>
            <a:lvl5pPr indent="-342900" lvl="4" marL="2286000" algn="l">
              <a:lnSpc>
                <a:spcPct val="90000"/>
              </a:lnSpc>
              <a:spcBef>
                <a:spcPts val="375"/>
              </a:spcBef>
              <a:spcAft>
                <a:spcPts val="0"/>
              </a:spcAft>
              <a:buClr>
                <a:srgbClr val="1D355C"/>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9" name="Google Shape;79;p1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2"/>
          <p:cNvSpPr txBox="1"/>
          <p:nvPr>
            <p:ph idx="11" type="ftr"/>
          </p:nvPr>
        </p:nvSpPr>
        <p:spPr>
          <a:xfrm>
            <a:off x="3028950" y="6311899"/>
            <a:ext cx="30861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81" name="Google Shape;81;p1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8" name="Shape 18"/>
        <p:cNvGrpSpPr/>
        <p:nvPr/>
      </p:nvGrpSpPr>
      <p:grpSpPr>
        <a:xfrm>
          <a:off x="0" y="0"/>
          <a:ext cx="0" cy="0"/>
          <a:chOff x="0" y="0"/>
          <a:chExt cx="0" cy="0"/>
        </a:xfrm>
      </p:grpSpPr>
      <p:sp>
        <p:nvSpPr>
          <p:cNvPr id="19" name="Google Shape;19;p3"/>
          <p:cNvSpPr txBox="1"/>
          <p:nvPr>
            <p:ph type="ctrTitle"/>
          </p:nvPr>
        </p:nvSpPr>
        <p:spPr>
          <a:xfrm>
            <a:off x="1143000" y="1122363"/>
            <a:ext cx="6858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rgbClr val="309EE3"/>
              </a:buClr>
              <a:buSzPts val="4500"/>
              <a:buFont typeface="Poppins Black"/>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3"/>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rgbClr val="1D355C"/>
              </a:buClr>
              <a:buSzPts val="1800"/>
              <a:buNone/>
              <a:defRPr sz="1800"/>
            </a:lvl1pPr>
            <a:lvl2pPr lvl="1" algn="ctr">
              <a:lnSpc>
                <a:spcPct val="90000"/>
              </a:lnSpc>
              <a:spcBef>
                <a:spcPts val="375"/>
              </a:spcBef>
              <a:spcAft>
                <a:spcPts val="0"/>
              </a:spcAft>
              <a:buClr>
                <a:srgbClr val="1D355C"/>
              </a:buClr>
              <a:buSzPts val="1500"/>
              <a:buNone/>
              <a:defRPr sz="1500"/>
            </a:lvl2pPr>
            <a:lvl3pPr lvl="2" algn="ctr">
              <a:lnSpc>
                <a:spcPct val="90000"/>
              </a:lnSpc>
              <a:spcBef>
                <a:spcPts val="375"/>
              </a:spcBef>
              <a:spcAft>
                <a:spcPts val="0"/>
              </a:spcAft>
              <a:buClr>
                <a:srgbClr val="1D355C"/>
              </a:buClr>
              <a:buSzPts val="1350"/>
              <a:buNone/>
              <a:defRPr sz="1350"/>
            </a:lvl3pPr>
            <a:lvl4pPr lvl="3" algn="ctr">
              <a:lnSpc>
                <a:spcPct val="90000"/>
              </a:lnSpc>
              <a:spcBef>
                <a:spcPts val="375"/>
              </a:spcBef>
              <a:spcAft>
                <a:spcPts val="0"/>
              </a:spcAft>
              <a:buClr>
                <a:srgbClr val="1D355C"/>
              </a:buClr>
              <a:buSzPts val="1200"/>
              <a:buNone/>
              <a:defRPr sz="1200"/>
            </a:lvl4pPr>
            <a:lvl5pPr lvl="4" algn="ctr">
              <a:lnSpc>
                <a:spcPct val="90000"/>
              </a:lnSpc>
              <a:spcBef>
                <a:spcPts val="375"/>
              </a:spcBef>
              <a:spcAft>
                <a:spcPts val="0"/>
              </a:spcAft>
              <a:buClr>
                <a:srgbClr val="1D355C"/>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21" name="Google Shape;21;p3"/>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1" type="ftr"/>
          </p:nvPr>
        </p:nvSpPr>
        <p:spPr>
          <a:xfrm>
            <a:off x="3028950" y="6311899"/>
            <a:ext cx="30861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23" name="Google Shape;23;p3"/>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sk-SK"/>
              <a:t>‹#›</a:t>
            </a:fld>
            <a:endParaRPr/>
          </a:p>
        </p:txBody>
      </p:sp>
      <p:pic>
        <p:nvPicPr>
          <p:cNvPr id="24" name="Google Shape;24;p3"/>
          <p:cNvPicPr preferRelativeResize="0"/>
          <p:nvPr/>
        </p:nvPicPr>
        <p:blipFill rotWithShape="1">
          <a:blip r:embed="rId2">
            <a:alphaModFix/>
          </a:blip>
          <a:srcRect b="0" l="0" r="0" t="0"/>
          <a:stretch/>
        </p:blipFill>
        <p:spPr>
          <a:xfrm>
            <a:off x="6227875" y="2591996"/>
            <a:ext cx="2287475" cy="3403046"/>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4"/>
                                        </p:tgtEl>
                                        <p:attrNameLst>
                                          <p:attrName>style.visibility</p:attrName>
                                        </p:attrNameLst>
                                      </p:cBhvr>
                                      <p:to>
                                        <p:strVal val="visible"/>
                                      </p:to>
                                    </p:set>
                                    <p:anim calcmode="lin" valueType="num">
                                      <p:cBhvr additive="base">
                                        <p:cTn dur="500"/>
                                        <p:tgtEl>
                                          <p:spTgt spid="24"/>
                                        </p:tgtEl>
                                        <p:attrNameLst>
                                          <p:attrName>ppt_w</p:attrName>
                                        </p:attrNameLst>
                                      </p:cBhvr>
                                      <p:tavLst>
                                        <p:tav fmla="" tm="0">
                                          <p:val>
                                            <p:strVal val="0"/>
                                          </p:val>
                                        </p:tav>
                                        <p:tav fmla="" tm="100000">
                                          <p:val>
                                            <p:strVal val="#ppt_w"/>
                                          </p:val>
                                        </p:tav>
                                      </p:tavLst>
                                    </p:anim>
                                    <p:anim calcmode="lin" valueType="num">
                                      <p:cBhvr additive="base">
                                        <p:cTn dur="500"/>
                                        <p:tgtEl>
                                          <p:spTgt spid="24"/>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623888" y="1709739"/>
            <a:ext cx="78867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309EE3"/>
              </a:buClr>
              <a:buSzPts val="4500"/>
              <a:buFont typeface="Poppins Black"/>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623888" y="4589464"/>
            <a:ext cx="78867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rgbClr val="888888"/>
              </a:buClr>
              <a:buSzPts val="1800"/>
              <a:buNone/>
              <a:defRPr sz="1800">
                <a:solidFill>
                  <a:srgbClr val="888888"/>
                </a:solidFil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
        <p:nvSpPr>
          <p:cNvPr id="28" name="Google Shape;28;p4"/>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1" type="ftr"/>
          </p:nvPr>
        </p:nvSpPr>
        <p:spPr>
          <a:xfrm>
            <a:off x="3028950" y="6311899"/>
            <a:ext cx="30861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30" name="Google Shape;30;p4"/>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1" name="Shape 31"/>
        <p:cNvGrpSpPr/>
        <p:nvPr/>
      </p:nvGrpSpPr>
      <p:grpSpPr>
        <a:xfrm>
          <a:off x="0" y="0"/>
          <a:ext cx="0" cy="0"/>
          <a:chOff x="0" y="0"/>
          <a:chExt cx="0" cy="0"/>
        </a:xfrm>
      </p:grpSpPr>
      <p:sp>
        <p:nvSpPr>
          <p:cNvPr id="32" name="Google Shape;32;p5"/>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309EE3"/>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5"/>
          <p:cNvSpPr txBox="1"/>
          <p:nvPr>
            <p:ph idx="1" type="body"/>
          </p:nvPr>
        </p:nvSpPr>
        <p:spPr>
          <a:xfrm>
            <a:off x="6286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rgbClr val="1D355C"/>
              </a:buClr>
              <a:buSzPts val="1800"/>
              <a:buChar char="•"/>
              <a:defRPr/>
            </a:lvl1pPr>
            <a:lvl2pPr indent="-342900" lvl="1" marL="914400" algn="l">
              <a:lnSpc>
                <a:spcPct val="90000"/>
              </a:lnSpc>
              <a:spcBef>
                <a:spcPts val="375"/>
              </a:spcBef>
              <a:spcAft>
                <a:spcPts val="0"/>
              </a:spcAft>
              <a:buClr>
                <a:srgbClr val="1D355C"/>
              </a:buClr>
              <a:buSzPts val="1800"/>
              <a:buChar char="•"/>
              <a:defRPr/>
            </a:lvl2pPr>
            <a:lvl3pPr indent="-342900" lvl="2" marL="1371600" algn="l">
              <a:lnSpc>
                <a:spcPct val="90000"/>
              </a:lnSpc>
              <a:spcBef>
                <a:spcPts val="375"/>
              </a:spcBef>
              <a:spcAft>
                <a:spcPts val="0"/>
              </a:spcAft>
              <a:buClr>
                <a:srgbClr val="1D355C"/>
              </a:buClr>
              <a:buSzPts val="1800"/>
              <a:buChar char="•"/>
              <a:defRPr/>
            </a:lvl3pPr>
            <a:lvl4pPr indent="-342900" lvl="3" marL="1828800" algn="l">
              <a:lnSpc>
                <a:spcPct val="90000"/>
              </a:lnSpc>
              <a:spcBef>
                <a:spcPts val="375"/>
              </a:spcBef>
              <a:spcAft>
                <a:spcPts val="0"/>
              </a:spcAft>
              <a:buClr>
                <a:srgbClr val="1D355C"/>
              </a:buClr>
              <a:buSzPts val="1800"/>
              <a:buChar char="•"/>
              <a:defRPr/>
            </a:lvl4pPr>
            <a:lvl5pPr indent="-342900" lvl="4" marL="2286000" algn="l">
              <a:lnSpc>
                <a:spcPct val="90000"/>
              </a:lnSpc>
              <a:spcBef>
                <a:spcPts val="375"/>
              </a:spcBef>
              <a:spcAft>
                <a:spcPts val="0"/>
              </a:spcAft>
              <a:buClr>
                <a:srgbClr val="1D355C"/>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4" name="Google Shape;34;p5"/>
          <p:cNvSpPr txBox="1"/>
          <p:nvPr>
            <p:ph idx="2" type="body"/>
          </p:nvPr>
        </p:nvSpPr>
        <p:spPr>
          <a:xfrm>
            <a:off x="46291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rgbClr val="1D355C"/>
              </a:buClr>
              <a:buSzPts val="1800"/>
              <a:buChar char="•"/>
              <a:defRPr/>
            </a:lvl1pPr>
            <a:lvl2pPr indent="-342900" lvl="1" marL="914400" algn="l">
              <a:lnSpc>
                <a:spcPct val="90000"/>
              </a:lnSpc>
              <a:spcBef>
                <a:spcPts val="375"/>
              </a:spcBef>
              <a:spcAft>
                <a:spcPts val="0"/>
              </a:spcAft>
              <a:buClr>
                <a:srgbClr val="1D355C"/>
              </a:buClr>
              <a:buSzPts val="1800"/>
              <a:buChar char="•"/>
              <a:defRPr/>
            </a:lvl2pPr>
            <a:lvl3pPr indent="-342900" lvl="2" marL="1371600" algn="l">
              <a:lnSpc>
                <a:spcPct val="90000"/>
              </a:lnSpc>
              <a:spcBef>
                <a:spcPts val="375"/>
              </a:spcBef>
              <a:spcAft>
                <a:spcPts val="0"/>
              </a:spcAft>
              <a:buClr>
                <a:srgbClr val="1D355C"/>
              </a:buClr>
              <a:buSzPts val="1800"/>
              <a:buChar char="•"/>
              <a:defRPr/>
            </a:lvl3pPr>
            <a:lvl4pPr indent="-342900" lvl="3" marL="1828800" algn="l">
              <a:lnSpc>
                <a:spcPct val="90000"/>
              </a:lnSpc>
              <a:spcBef>
                <a:spcPts val="375"/>
              </a:spcBef>
              <a:spcAft>
                <a:spcPts val="0"/>
              </a:spcAft>
              <a:buClr>
                <a:srgbClr val="1D355C"/>
              </a:buClr>
              <a:buSzPts val="1800"/>
              <a:buChar char="•"/>
              <a:defRPr/>
            </a:lvl4pPr>
            <a:lvl5pPr indent="-342900" lvl="4" marL="2286000" algn="l">
              <a:lnSpc>
                <a:spcPct val="90000"/>
              </a:lnSpc>
              <a:spcBef>
                <a:spcPts val="375"/>
              </a:spcBef>
              <a:spcAft>
                <a:spcPts val="0"/>
              </a:spcAft>
              <a:buClr>
                <a:srgbClr val="1D355C"/>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5" name="Google Shape;35;p5"/>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5"/>
          <p:cNvSpPr txBox="1"/>
          <p:nvPr>
            <p:ph idx="11" type="ftr"/>
          </p:nvPr>
        </p:nvSpPr>
        <p:spPr>
          <a:xfrm>
            <a:off x="3028950" y="6311899"/>
            <a:ext cx="30861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37" name="Google Shape;37;p5"/>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8" name="Shape 38"/>
        <p:cNvGrpSpPr/>
        <p:nvPr/>
      </p:nvGrpSpPr>
      <p:grpSpPr>
        <a:xfrm>
          <a:off x="0" y="0"/>
          <a:ext cx="0" cy="0"/>
          <a:chOff x="0" y="0"/>
          <a:chExt cx="0" cy="0"/>
        </a:xfrm>
      </p:grpSpPr>
      <p:sp>
        <p:nvSpPr>
          <p:cNvPr id="39" name="Google Shape;39;p6"/>
          <p:cNvSpPr txBox="1"/>
          <p:nvPr>
            <p:ph type="title"/>
          </p:nvPr>
        </p:nvSpPr>
        <p:spPr>
          <a:xfrm>
            <a:off x="629841"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309EE3"/>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6"/>
          <p:cNvSpPr txBox="1"/>
          <p:nvPr>
            <p:ph idx="1" type="body"/>
          </p:nvPr>
        </p:nvSpPr>
        <p:spPr>
          <a:xfrm>
            <a:off x="629842" y="1681163"/>
            <a:ext cx="3868340"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rgbClr val="1D355C"/>
              </a:buClr>
              <a:buSzPts val="1800"/>
              <a:buNone/>
              <a:defRPr b="1" sz="1800"/>
            </a:lvl1pPr>
            <a:lvl2pPr indent="-228600" lvl="1" marL="914400" algn="l">
              <a:lnSpc>
                <a:spcPct val="90000"/>
              </a:lnSpc>
              <a:spcBef>
                <a:spcPts val="375"/>
              </a:spcBef>
              <a:spcAft>
                <a:spcPts val="0"/>
              </a:spcAft>
              <a:buClr>
                <a:srgbClr val="1D355C"/>
              </a:buClr>
              <a:buSzPts val="1500"/>
              <a:buNone/>
              <a:defRPr b="1" sz="1500"/>
            </a:lvl2pPr>
            <a:lvl3pPr indent="-228600" lvl="2" marL="1371600" algn="l">
              <a:lnSpc>
                <a:spcPct val="90000"/>
              </a:lnSpc>
              <a:spcBef>
                <a:spcPts val="375"/>
              </a:spcBef>
              <a:spcAft>
                <a:spcPts val="0"/>
              </a:spcAft>
              <a:buClr>
                <a:srgbClr val="1D355C"/>
              </a:buClr>
              <a:buSzPts val="1350"/>
              <a:buNone/>
              <a:defRPr b="1" sz="1350"/>
            </a:lvl3pPr>
            <a:lvl4pPr indent="-228600" lvl="3" marL="1828800" algn="l">
              <a:lnSpc>
                <a:spcPct val="90000"/>
              </a:lnSpc>
              <a:spcBef>
                <a:spcPts val="375"/>
              </a:spcBef>
              <a:spcAft>
                <a:spcPts val="0"/>
              </a:spcAft>
              <a:buClr>
                <a:srgbClr val="1D355C"/>
              </a:buClr>
              <a:buSzPts val="1200"/>
              <a:buNone/>
              <a:defRPr b="1" sz="1200"/>
            </a:lvl4pPr>
            <a:lvl5pPr indent="-228600" lvl="4" marL="2286000" algn="l">
              <a:lnSpc>
                <a:spcPct val="90000"/>
              </a:lnSpc>
              <a:spcBef>
                <a:spcPts val="375"/>
              </a:spcBef>
              <a:spcAft>
                <a:spcPts val="0"/>
              </a:spcAft>
              <a:buClr>
                <a:srgbClr val="1D355C"/>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41" name="Google Shape;41;p6"/>
          <p:cNvSpPr txBox="1"/>
          <p:nvPr>
            <p:ph idx="2" type="body"/>
          </p:nvPr>
        </p:nvSpPr>
        <p:spPr>
          <a:xfrm>
            <a:off x="629842" y="2505075"/>
            <a:ext cx="3868340"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rgbClr val="1D355C"/>
              </a:buClr>
              <a:buSzPts val="1800"/>
              <a:buChar char="•"/>
              <a:defRPr/>
            </a:lvl1pPr>
            <a:lvl2pPr indent="-342900" lvl="1" marL="914400" algn="l">
              <a:lnSpc>
                <a:spcPct val="90000"/>
              </a:lnSpc>
              <a:spcBef>
                <a:spcPts val="375"/>
              </a:spcBef>
              <a:spcAft>
                <a:spcPts val="0"/>
              </a:spcAft>
              <a:buClr>
                <a:srgbClr val="1D355C"/>
              </a:buClr>
              <a:buSzPts val="1800"/>
              <a:buChar char="•"/>
              <a:defRPr/>
            </a:lvl2pPr>
            <a:lvl3pPr indent="-342900" lvl="2" marL="1371600" algn="l">
              <a:lnSpc>
                <a:spcPct val="90000"/>
              </a:lnSpc>
              <a:spcBef>
                <a:spcPts val="375"/>
              </a:spcBef>
              <a:spcAft>
                <a:spcPts val="0"/>
              </a:spcAft>
              <a:buClr>
                <a:srgbClr val="1D355C"/>
              </a:buClr>
              <a:buSzPts val="1800"/>
              <a:buChar char="•"/>
              <a:defRPr/>
            </a:lvl3pPr>
            <a:lvl4pPr indent="-342900" lvl="3" marL="1828800" algn="l">
              <a:lnSpc>
                <a:spcPct val="90000"/>
              </a:lnSpc>
              <a:spcBef>
                <a:spcPts val="375"/>
              </a:spcBef>
              <a:spcAft>
                <a:spcPts val="0"/>
              </a:spcAft>
              <a:buClr>
                <a:srgbClr val="1D355C"/>
              </a:buClr>
              <a:buSzPts val="1800"/>
              <a:buChar char="•"/>
              <a:defRPr/>
            </a:lvl4pPr>
            <a:lvl5pPr indent="-342900" lvl="4" marL="2286000" algn="l">
              <a:lnSpc>
                <a:spcPct val="90000"/>
              </a:lnSpc>
              <a:spcBef>
                <a:spcPts val="375"/>
              </a:spcBef>
              <a:spcAft>
                <a:spcPts val="0"/>
              </a:spcAft>
              <a:buClr>
                <a:srgbClr val="1D355C"/>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2" name="Google Shape;42;p6"/>
          <p:cNvSpPr txBox="1"/>
          <p:nvPr>
            <p:ph idx="3" type="body"/>
          </p:nvPr>
        </p:nvSpPr>
        <p:spPr>
          <a:xfrm>
            <a:off x="4629150" y="1681163"/>
            <a:ext cx="3887391"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rgbClr val="1D355C"/>
              </a:buClr>
              <a:buSzPts val="1800"/>
              <a:buNone/>
              <a:defRPr b="1" sz="1800"/>
            </a:lvl1pPr>
            <a:lvl2pPr indent="-228600" lvl="1" marL="914400" algn="l">
              <a:lnSpc>
                <a:spcPct val="90000"/>
              </a:lnSpc>
              <a:spcBef>
                <a:spcPts val="375"/>
              </a:spcBef>
              <a:spcAft>
                <a:spcPts val="0"/>
              </a:spcAft>
              <a:buClr>
                <a:srgbClr val="1D355C"/>
              </a:buClr>
              <a:buSzPts val="1500"/>
              <a:buNone/>
              <a:defRPr b="1" sz="1500"/>
            </a:lvl2pPr>
            <a:lvl3pPr indent="-228600" lvl="2" marL="1371600" algn="l">
              <a:lnSpc>
                <a:spcPct val="90000"/>
              </a:lnSpc>
              <a:spcBef>
                <a:spcPts val="375"/>
              </a:spcBef>
              <a:spcAft>
                <a:spcPts val="0"/>
              </a:spcAft>
              <a:buClr>
                <a:srgbClr val="1D355C"/>
              </a:buClr>
              <a:buSzPts val="1350"/>
              <a:buNone/>
              <a:defRPr b="1" sz="1350"/>
            </a:lvl3pPr>
            <a:lvl4pPr indent="-228600" lvl="3" marL="1828800" algn="l">
              <a:lnSpc>
                <a:spcPct val="90000"/>
              </a:lnSpc>
              <a:spcBef>
                <a:spcPts val="375"/>
              </a:spcBef>
              <a:spcAft>
                <a:spcPts val="0"/>
              </a:spcAft>
              <a:buClr>
                <a:srgbClr val="1D355C"/>
              </a:buClr>
              <a:buSzPts val="1200"/>
              <a:buNone/>
              <a:defRPr b="1" sz="1200"/>
            </a:lvl4pPr>
            <a:lvl5pPr indent="-228600" lvl="4" marL="2286000" algn="l">
              <a:lnSpc>
                <a:spcPct val="90000"/>
              </a:lnSpc>
              <a:spcBef>
                <a:spcPts val="375"/>
              </a:spcBef>
              <a:spcAft>
                <a:spcPts val="0"/>
              </a:spcAft>
              <a:buClr>
                <a:srgbClr val="1D355C"/>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43" name="Google Shape;43;p6"/>
          <p:cNvSpPr txBox="1"/>
          <p:nvPr>
            <p:ph idx="4" type="body"/>
          </p:nvPr>
        </p:nvSpPr>
        <p:spPr>
          <a:xfrm>
            <a:off x="4629150" y="2505075"/>
            <a:ext cx="3887391"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rgbClr val="1D355C"/>
              </a:buClr>
              <a:buSzPts val="1800"/>
              <a:buChar char="•"/>
              <a:defRPr/>
            </a:lvl1pPr>
            <a:lvl2pPr indent="-342900" lvl="1" marL="914400" algn="l">
              <a:lnSpc>
                <a:spcPct val="90000"/>
              </a:lnSpc>
              <a:spcBef>
                <a:spcPts val="375"/>
              </a:spcBef>
              <a:spcAft>
                <a:spcPts val="0"/>
              </a:spcAft>
              <a:buClr>
                <a:srgbClr val="1D355C"/>
              </a:buClr>
              <a:buSzPts val="1800"/>
              <a:buChar char="•"/>
              <a:defRPr/>
            </a:lvl2pPr>
            <a:lvl3pPr indent="-342900" lvl="2" marL="1371600" algn="l">
              <a:lnSpc>
                <a:spcPct val="90000"/>
              </a:lnSpc>
              <a:spcBef>
                <a:spcPts val="375"/>
              </a:spcBef>
              <a:spcAft>
                <a:spcPts val="0"/>
              </a:spcAft>
              <a:buClr>
                <a:srgbClr val="1D355C"/>
              </a:buClr>
              <a:buSzPts val="1800"/>
              <a:buChar char="•"/>
              <a:defRPr/>
            </a:lvl3pPr>
            <a:lvl4pPr indent="-342900" lvl="3" marL="1828800" algn="l">
              <a:lnSpc>
                <a:spcPct val="90000"/>
              </a:lnSpc>
              <a:spcBef>
                <a:spcPts val="375"/>
              </a:spcBef>
              <a:spcAft>
                <a:spcPts val="0"/>
              </a:spcAft>
              <a:buClr>
                <a:srgbClr val="1D355C"/>
              </a:buClr>
              <a:buSzPts val="1800"/>
              <a:buChar char="•"/>
              <a:defRPr/>
            </a:lvl4pPr>
            <a:lvl5pPr indent="-342900" lvl="4" marL="2286000" algn="l">
              <a:lnSpc>
                <a:spcPct val="90000"/>
              </a:lnSpc>
              <a:spcBef>
                <a:spcPts val="375"/>
              </a:spcBef>
              <a:spcAft>
                <a:spcPts val="0"/>
              </a:spcAft>
              <a:buClr>
                <a:srgbClr val="1D355C"/>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4" name="Google Shape;44;p6"/>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6"/>
          <p:cNvSpPr txBox="1"/>
          <p:nvPr>
            <p:ph idx="11" type="ftr"/>
          </p:nvPr>
        </p:nvSpPr>
        <p:spPr>
          <a:xfrm>
            <a:off x="3028950" y="6311899"/>
            <a:ext cx="30861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46" name="Google Shape;46;p6"/>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7" name="Shape 47"/>
        <p:cNvGrpSpPr/>
        <p:nvPr/>
      </p:nvGrpSpPr>
      <p:grpSpPr>
        <a:xfrm>
          <a:off x="0" y="0"/>
          <a:ext cx="0" cy="0"/>
          <a:chOff x="0" y="0"/>
          <a:chExt cx="0" cy="0"/>
        </a:xfrm>
      </p:grpSpPr>
      <p:sp>
        <p:nvSpPr>
          <p:cNvPr id="48" name="Google Shape;48;p7"/>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309EE3"/>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9" name="Google Shape;49;p7"/>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7"/>
          <p:cNvSpPr txBox="1"/>
          <p:nvPr>
            <p:ph idx="11" type="ftr"/>
          </p:nvPr>
        </p:nvSpPr>
        <p:spPr>
          <a:xfrm>
            <a:off x="3028950" y="6311899"/>
            <a:ext cx="30861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51" name="Google Shape;51;p7"/>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8"/>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8"/>
          <p:cNvSpPr txBox="1"/>
          <p:nvPr>
            <p:ph idx="11" type="ftr"/>
          </p:nvPr>
        </p:nvSpPr>
        <p:spPr>
          <a:xfrm>
            <a:off x="3028950" y="6311899"/>
            <a:ext cx="30861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55" name="Google Shape;55;p8"/>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6" name="Shape 56"/>
        <p:cNvGrpSpPr/>
        <p:nvPr/>
      </p:nvGrpSpPr>
      <p:grpSpPr>
        <a:xfrm>
          <a:off x="0" y="0"/>
          <a:ext cx="0" cy="0"/>
          <a:chOff x="0" y="0"/>
          <a:chExt cx="0" cy="0"/>
        </a:xfrm>
      </p:grpSpPr>
      <p:sp>
        <p:nvSpPr>
          <p:cNvPr id="57" name="Google Shape;57;p9"/>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309EE3"/>
              </a:buClr>
              <a:buSzPts val="2400"/>
              <a:buFont typeface="Poppins Black"/>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9"/>
          <p:cNvSpPr txBox="1"/>
          <p:nvPr>
            <p:ph idx="1" type="body"/>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750"/>
              </a:spcBef>
              <a:spcAft>
                <a:spcPts val="0"/>
              </a:spcAft>
              <a:buClr>
                <a:srgbClr val="1D355C"/>
              </a:buClr>
              <a:buSzPts val="2400"/>
              <a:buChar char="•"/>
              <a:defRPr sz="2400"/>
            </a:lvl1pPr>
            <a:lvl2pPr indent="-361950" lvl="1" marL="914400" algn="l">
              <a:lnSpc>
                <a:spcPct val="90000"/>
              </a:lnSpc>
              <a:spcBef>
                <a:spcPts val="375"/>
              </a:spcBef>
              <a:spcAft>
                <a:spcPts val="0"/>
              </a:spcAft>
              <a:buClr>
                <a:srgbClr val="1D355C"/>
              </a:buClr>
              <a:buSzPts val="2100"/>
              <a:buChar char="•"/>
              <a:defRPr sz="2100"/>
            </a:lvl2pPr>
            <a:lvl3pPr indent="-342900" lvl="2" marL="1371600" algn="l">
              <a:lnSpc>
                <a:spcPct val="90000"/>
              </a:lnSpc>
              <a:spcBef>
                <a:spcPts val="375"/>
              </a:spcBef>
              <a:spcAft>
                <a:spcPts val="0"/>
              </a:spcAft>
              <a:buClr>
                <a:srgbClr val="1D355C"/>
              </a:buClr>
              <a:buSzPts val="1800"/>
              <a:buChar char="•"/>
              <a:defRPr sz="1800"/>
            </a:lvl3pPr>
            <a:lvl4pPr indent="-323850" lvl="3" marL="1828800" algn="l">
              <a:lnSpc>
                <a:spcPct val="90000"/>
              </a:lnSpc>
              <a:spcBef>
                <a:spcPts val="375"/>
              </a:spcBef>
              <a:spcAft>
                <a:spcPts val="0"/>
              </a:spcAft>
              <a:buClr>
                <a:srgbClr val="1D355C"/>
              </a:buClr>
              <a:buSzPts val="1500"/>
              <a:buChar char="•"/>
              <a:defRPr sz="1500"/>
            </a:lvl4pPr>
            <a:lvl5pPr indent="-323850" lvl="4" marL="2286000" algn="l">
              <a:lnSpc>
                <a:spcPct val="90000"/>
              </a:lnSpc>
              <a:spcBef>
                <a:spcPts val="375"/>
              </a:spcBef>
              <a:spcAft>
                <a:spcPts val="0"/>
              </a:spcAft>
              <a:buClr>
                <a:srgbClr val="1D355C"/>
              </a:buClr>
              <a:buSzPts val="1500"/>
              <a:buChar char="•"/>
              <a:defRPr sz="1500"/>
            </a:lvl5pPr>
            <a:lvl6pPr indent="-323850" lvl="5" marL="2743200" algn="l">
              <a:lnSpc>
                <a:spcPct val="90000"/>
              </a:lnSpc>
              <a:spcBef>
                <a:spcPts val="375"/>
              </a:spcBef>
              <a:spcAft>
                <a:spcPts val="0"/>
              </a:spcAft>
              <a:buClr>
                <a:schemeClr val="dk1"/>
              </a:buClr>
              <a:buSzPts val="1500"/>
              <a:buChar char="•"/>
              <a:defRPr sz="1500"/>
            </a:lvl6pPr>
            <a:lvl7pPr indent="-323850" lvl="6" marL="3200400" algn="l">
              <a:lnSpc>
                <a:spcPct val="90000"/>
              </a:lnSpc>
              <a:spcBef>
                <a:spcPts val="375"/>
              </a:spcBef>
              <a:spcAft>
                <a:spcPts val="0"/>
              </a:spcAft>
              <a:buClr>
                <a:schemeClr val="dk1"/>
              </a:buClr>
              <a:buSzPts val="1500"/>
              <a:buChar char="•"/>
              <a:defRPr sz="1500"/>
            </a:lvl7pPr>
            <a:lvl8pPr indent="-323850" lvl="7" marL="3657600" algn="l">
              <a:lnSpc>
                <a:spcPct val="90000"/>
              </a:lnSpc>
              <a:spcBef>
                <a:spcPts val="375"/>
              </a:spcBef>
              <a:spcAft>
                <a:spcPts val="0"/>
              </a:spcAft>
              <a:buClr>
                <a:schemeClr val="dk1"/>
              </a:buClr>
              <a:buSzPts val="1500"/>
              <a:buChar char="•"/>
              <a:defRPr sz="1500"/>
            </a:lvl8pPr>
            <a:lvl9pPr indent="-323850" lvl="8" marL="4114800" algn="l">
              <a:lnSpc>
                <a:spcPct val="90000"/>
              </a:lnSpc>
              <a:spcBef>
                <a:spcPts val="375"/>
              </a:spcBef>
              <a:spcAft>
                <a:spcPts val="0"/>
              </a:spcAft>
              <a:buClr>
                <a:schemeClr val="dk1"/>
              </a:buClr>
              <a:buSzPts val="1500"/>
              <a:buChar char="•"/>
              <a:defRPr sz="1500"/>
            </a:lvl9pPr>
          </a:lstStyle>
          <a:p/>
        </p:txBody>
      </p:sp>
      <p:sp>
        <p:nvSpPr>
          <p:cNvPr id="59" name="Google Shape;59;p9"/>
          <p:cNvSpPr txBox="1"/>
          <p:nvPr>
            <p:ph idx="2"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rgbClr val="1D355C"/>
              </a:buClr>
              <a:buSzPts val="1200"/>
              <a:buNone/>
              <a:defRPr sz="1200"/>
            </a:lvl1pPr>
            <a:lvl2pPr indent="-228600" lvl="1" marL="914400" algn="l">
              <a:lnSpc>
                <a:spcPct val="90000"/>
              </a:lnSpc>
              <a:spcBef>
                <a:spcPts val="375"/>
              </a:spcBef>
              <a:spcAft>
                <a:spcPts val="0"/>
              </a:spcAft>
              <a:buClr>
                <a:srgbClr val="1D355C"/>
              </a:buClr>
              <a:buSzPts val="1050"/>
              <a:buNone/>
              <a:defRPr sz="1050"/>
            </a:lvl2pPr>
            <a:lvl3pPr indent="-228600" lvl="2" marL="1371600" algn="l">
              <a:lnSpc>
                <a:spcPct val="90000"/>
              </a:lnSpc>
              <a:spcBef>
                <a:spcPts val="375"/>
              </a:spcBef>
              <a:spcAft>
                <a:spcPts val="0"/>
              </a:spcAft>
              <a:buClr>
                <a:srgbClr val="1D355C"/>
              </a:buClr>
              <a:buSzPts val="900"/>
              <a:buNone/>
              <a:defRPr sz="900"/>
            </a:lvl3pPr>
            <a:lvl4pPr indent="-228600" lvl="3" marL="1828800" algn="l">
              <a:lnSpc>
                <a:spcPct val="90000"/>
              </a:lnSpc>
              <a:spcBef>
                <a:spcPts val="375"/>
              </a:spcBef>
              <a:spcAft>
                <a:spcPts val="0"/>
              </a:spcAft>
              <a:buClr>
                <a:srgbClr val="1D355C"/>
              </a:buClr>
              <a:buSzPts val="750"/>
              <a:buNone/>
              <a:defRPr sz="750"/>
            </a:lvl4pPr>
            <a:lvl5pPr indent="-228600" lvl="4" marL="2286000" algn="l">
              <a:lnSpc>
                <a:spcPct val="90000"/>
              </a:lnSpc>
              <a:spcBef>
                <a:spcPts val="375"/>
              </a:spcBef>
              <a:spcAft>
                <a:spcPts val="0"/>
              </a:spcAft>
              <a:buClr>
                <a:srgbClr val="1D355C"/>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60" name="Google Shape;60;p9"/>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9"/>
          <p:cNvSpPr txBox="1"/>
          <p:nvPr>
            <p:ph idx="11" type="ftr"/>
          </p:nvPr>
        </p:nvSpPr>
        <p:spPr>
          <a:xfrm>
            <a:off x="3028950" y="6311899"/>
            <a:ext cx="30861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62" name="Google Shape;62;p9"/>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3" name="Shape 63"/>
        <p:cNvGrpSpPr/>
        <p:nvPr/>
      </p:nvGrpSpPr>
      <p:grpSpPr>
        <a:xfrm>
          <a:off x="0" y="0"/>
          <a:ext cx="0" cy="0"/>
          <a:chOff x="0" y="0"/>
          <a:chExt cx="0" cy="0"/>
        </a:xfrm>
      </p:grpSpPr>
      <p:sp>
        <p:nvSpPr>
          <p:cNvPr id="64" name="Google Shape;64;p10"/>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309EE3"/>
              </a:buClr>
              <a:buSzPts val="2400"/>
              <a:buFont typeface="Poppins Black"/>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0"/>
          <p:cNvSpPr/>
          <p:nvPr>
            <p:ph idx="2" type="pic"/>
          </p:nvPr>
        </p:nvSpPr>
        <p:spPr>
          <a:xfrm>
            <a:off x="3887391" y="987426"/>
            <a:ext cx="4629150" cy="4873625"/>
          </a:xfrm>
          <a:prstGeom prst="rect">
            <a:avLst/>
          </a:prstGeom>
          <a:noFill/>
          <a:ln>
            <a:noFill/>
          </a:ln>
        </p:spPr>
      </p:sp>
      <p:sp>
        <p:nvSpPr>
          <p:cNvPr id="66" name="Google Shape;66;p10"/>
          <p:cNvSpPr txBox="1"/>
          <p:nvPr>
            <p:ph idx="1"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rgbClr val="1D355C"/>
              </a:buClr>
              <a:buSzPts val="1200"/>
              <a:buNone/>
              <a:defRPr sz="1200"/>
            </a:lvl1pPr>
            <a:lvl2pPr indent="-228600" lvl="1" marL="914400" algn="l">
              <a:lnSpc>
                <a:spcPct val="90000"/>
              </a:lnSpc>
              <a:spcBef>
                <a:spcPts val="375"/>
              </a:spcBef>
              <a:spcAft>
                <a:spcPts val="0"/>
              </a:spcAft>
              <a:buClr>
                <a:srgbClr val="1D355C"/>
              </a:buClr>
              <a:buSzPts val="1050"/>
              <a:buNone/>
              <a:defRPr sz="1050"/>
            </a:lvl2pPr>
            <a:lvl3pPr indent="-228600" lvl="2" marL="1371600" algn="l">
              <a:lnSpc>
                <a:spcPct val="90000"/>
              </a:lnSpc>
              <a:spcBef>
                <a:spcPts val="375"/>
              </a:spcBef>
              <a:spcAft>
                <a:spcPts val="0"/>
              </a:spcAft>
              <a:buClr>
                <a:srgbClr val="1D355C"/>
              </a:buClr>
              <a:buSzPts val="900"/>
              <a:buNone/>
              <a:defRPr sz="900"/>
            </a:lvl3pPr>
            <a:lvl4pPr indent="-228600" lvl="3" marL="1828800" algn="l">
              <a:lnSpc>
                <a:spcPct val="90000"/>
              </a:lnSpc>
              <a:spcBef>
                <a:spcPts val="375"/>
              </a:spcBef>
              <a:spcAft>
                <a:spcPts val="0"/>
              </a:spcAft>
              <a:buClr>
                <a:srgbClr val="1D355C"/>
              </a:buClr>
              <a:buSzPts val="750"/>
              <a:buNone/>
              <a:defRPr sz="750"/>
            </a:lvl4pPr>
            <a:lvl5pPr indent="-228600" lvl="4" marL="2286000" algn="l">
              <a:lnSpc>
                <a:spcPct val="90000"/>
              </a:lnSpc>
              <a:spcBef>
                <a:spcPts val="375"/>
              </a:spcBef>
              <a:spcAft>
                <a:spcPts val="0"/>
              </a:spcAft>
              <a:buClr>
                <a:srgbClr val="1D355C"/>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67" name="Google Shape;67;p10"/>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10"/>
          <p:cNvSpPr txBox="1"/>
          <p:nvPr>
            <p:ph idx="11" type="ftr"/>
          </p:nvPr>
        </p:nvSpPr>
        <p:spPr>
          <a:xfrm>
            <a:off x="3028950" y="6311899"/>
            <a:ext cx="30861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69" name="Google Shape;69;p10"/>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sk-S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2.png"/><Relationship Id="rId2" Type="http://schemas.openxmlformats.org/officeDocument/2006/relationships/image" Target="../media/image4.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1.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rgbClr val="309EE3"/>
              </a:buClr>
              <a:buSzPts val="3300"/>
              <a:buFont typeface="Poppins Black"/>
              <a:buNone/>
              <a:defRPr b="0" i="0" sz="3300" u="none" cap="none" strike="noStrike">
                <a:solidFill>
                  <a:srgbClr val="309EE3"/>
                </a:solidFill>
                <a:latin typeface="Poppins Black"/>
                <a:ea typeface="Poppins Black"/>
                <a:cs typeface="Poppins Black"/>
                <a:sym typeface="Poppins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rgbClr val="1D355C"/>
              </a:buClr>
              <a:buSzPts val="2100"/>
              <a:buFont typeface="Arial"/>
              <a:buChar char="•"/>
              <a:defRPr b="0" i="0" sz="2100" u="none" cap="none" strike="noStrike">
                <a:solidFill>
                  <a:srgbClr val="1D355C"/>
                </a:solidFill>
                <a:latin typeface="Open Sans"/>
                <a:ea typeface="Open Sans"/>
                <a:cs typeface="Open Sans"/>
                <a:sym typeface="Open Sans"/>
              </a:defRPr>
            </a:lvl1pPr>
            <a:lvl2pPr indent="-342900" lvl="1" marL="914400" marR="0" rtl="0" algn="l">
              <a:lnSpc>
                <a:spcPct val="90000"/>
              </a:lnSpc>
              <a:spcBef>
                <a:spcPts val="375"/>
              </a:spcBef>
              <a:spcAft>
                <a:spcPts val="0"/>
              </a:spcAft>
              <a:buClr>
                <a:srgbClr val="1D355C"/>
              </a:buClr>
              <a:buSzPts val="1800"/>
              <a:buFont typeface="Arial"/>
              <a:buChar char="•"/>
              <a:defRPr b="0" i="0" sz="1800" u="none" cap="none" strike="noStrike">
                <a:solidFill>
                  <a:srgbClr val="1D355C"/>
                </a:solidFill>
                <a:latin typeface="Open Sans"/>
                <a:ea typeface="Open Sans"/>
                <a:cs typeface="Open Sans"/>
                <a:sym typeface="Open Sans"/>
              </a:defRPr>
            </a:lvl2pPr>
            <a:lvl3pPr indent="-323850" lvl="2" marL="1371600" marR="0" rtl="0" algn="l">
              <a:lnSpc>
                <a:spcPct val="90000"/>
              </a:lnSpc>
              <a:spcBef>
                <a:spcPts val="375"/>
              </a:spcBef>
              <a:spcAft>
                <a:spcPts val="0"/>
              </a:spcAft>
              <a:buClr>
                <a:srgbClr val="1D355C"/>
              </a:buClr>
              <a:buSzPts val="1500"/>
              <a:buFont typeface="Arial"/>
              <a:buChar char="•"/>
              <a:defRPr b="0" i="0" sz="1500" u="none" cap="none" strike="noStrike">
                <a:solidFill>
                  <a:srgbClr val="1D355C"/>
                </a:solidFill>
                <a:latin typeface="Open Sans"/>
                <a:ea typeface="Open Sans"/>
                <a:cs typeface="Open Sans"/>
                <a:sym typeface="Open Sans"/>
              </a:defRPr>
            </a:lvl3pPr>
            <a:lvl4pPr indent="-314325" lvl="3" marL="1828800" marR="0" rtl="0" algn="l">
              <a:lnSpc>
                <a:spcPct val="90000"/>
              </a:lnSpc>
              <a:spcBef>
                <a:spcPts val="375"/>
              </a:spcBef>
              <a:spcAft>
                <a:spcPts val="0"/>
              </a:spcAft>
              <a:buClr>
                <a:srgbClr val="1D355C"/>
              </a:buClr>
              <a:buSzPts val="1350"/>
              <a:buFont typeface="Arial"/>
              <a:buChar char="•"/>
              <a:defRPr b="0" i="0" sz="1350" u="none" cap="none" strike="noStrike">
                <a:solidFill>
                  <a:srgbClr val="1D355C"/>
                </a:solidFill>
                <a:latin typeface="Open Sans"/>
                <a:ea typeface="Open Sans"/>
                <a:cs typeface="Open Sans"/>
                <a:sym typeface="Open Sans"/>
              </a:defRPr>
            </a:lvl4pPr>
            <a:lvl5pPr indent="-314325" lvl="4" marL="2286000" marR="0" rtl="0" algn="l">
              <a:lnSpc>
                <a:spcPct val="90000"/>
              </a:lnSpc>
              <a:spcBef>
                <a:spcPts val="375"/>
              </a:spcBef>
              <a:spcAft>
                <a:spcPts val="0"/>
              </a:spcAft>
              <a:buClr>
                <a:srgbClr val="1D355C"/>
              </a:buClr>
              <a:buSzPts val="1350"/>
              <a:buFont typeface="Arial"/>
              <a:buChar char="•"/>
              <a:defRPr b="0" i="0" sz="1350" u="none" cap="none" strike="noStrike">
                <a:solidFill>
                  <a:srgbClr val="1D355C"/>
                </a:solidFill>
                <a:latin typeface="Open Sans"/>
                <a:ea typeface="Open Sans"/>
                <a:cs typeface="Open Sans"/>
                <a:sym typeface="Open Sans"/>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Open Sans"/>
                <a:ea typeface="Open Sans"/>
                <a:cs typeface="Open Sans"/>
                <a:sym typeface="Open Sans"/>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Open Sans"/>
                <a:ea typeface="Open Sans"/>
                <a:cs typeface="Open Sans"/>
                <a:sym typeface="Open Sans"/>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Open Sans"/>
                <a:ea typeface="Open Sans"/>
                <a:cs typeface="Open Sans"/>
                <a:sym typeface="Open Sans"/>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Open Sans"/>
                <a:ea typeface="Open Sans"/>
                <a:cs typeface="Open Sans"/>
                <a:sym typeface="Open Sans"/>
              </a:defRPr>
            </a:lvl9pPr>
          </a:lstStyle>
          <a:p/>
        </p:txBody>
      </p:sp>
      <p:sp>
        <p:nvSpPr>
          <p:cNvPr id="8" name="Google Shape;8;p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Open Sans"/>
                <a:ea typeface="Open Sans"/>
                <a:cs typeface="Open Sans"/>
                <a:sym typeface="Open Sans"/>
              </a:defRPr>
            </a:lvl1pPr>
            <a:lvl2pPr lvl="1"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2pPr>
            <a:lvl3pPr lvl="2"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3pPr>
            <a:lvl4pPr lvl="3"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4pPr>
            <a:lvl5pPr lvl="4"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5pPr>
            <a:lvl6pPr lvl="5"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6pPr>
            <a:lvl7pPr lvl="6"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7pPr>
            <a:lvl8pPr lvl="7"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8pPr>
            <a:lvl9pPr lvl="8" marR="0" rtl="0" algn="l">
              <a:spcBef>
                <a:spcPts val="0"/>
              </a:spcBef>
              <a:spcAft>
                <a:spcPts val="0"/>
              </a:spcAft>
              <a:buSzPts val="1400"/>
              <a:buNone/>
              <a:defRPr b="0" i="0" sz="1800" u="none" cap="none" strike="noStrike">
                <a:solidFill>
                  <a:schemeClr val="dk1"/>
                </a:solidFill>
                <a:latin typeface="Open Sans"/>
                <a:ea typeface="Open Sans"/>
                <a:cs typeface="Open Sans"/>
                <a:sym typeface="Open Sans"/>
              </a:defRPr>
            </a:lvl9pPr>
          </a:lstStyle>
          <a:p/>
        </p:txBody>
      </p:sp>
      <p:sp>
        <p:nvSpPr>
          <p:cNvPr id="9" name="Google Shape;9;p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rgbClr val="888888"/>
                </a:solidFill>
                <a:latin typeface="Open Sans"/>
                <a:ea typeface="Open Sans"/>
                <a:cs typeface="Open Sans"/>
                <a:sym typeface="Open Sans"/>
              </a:defRPr>
            </a:lvl1pPr>
            <a:lvl2pPr indent="0" lvl="1" marL="0" marR="0" rtl="0" algn="r">
              <a:spcBef>
                <a:spcPts val="0"/>
              </a:spcBef>
              <a:buNone/>
              <a:defRPr b="0" i="0" sz="900" u="none" cap="none" strike="noStrike">
                <a:solidFill>
                  <a:srgbClr val="888888"/>
                </a:solidFill>
                <a:latin typeface="Open Sans"/>
                <a:ea typeface="Open Sans"/>
                <a:cs typeface="Open Sans"/>
                <a:sym typeface="Open Sans"/>
              </a:defRPr>
            </a:lvl2pPr>
            <a:lvl3pPr indent="0" lvl="2" marL="0" marR="0" rtl="0" algn="r">
              <a:spcBef>
                <a:spcPts val="0"/>
              </a:spcBef>
              <a:buNone/>
              <a:defRPr b="0" i="0" sz="900" u="none" cap="none" strike="noStrike">
                <a:solidFill>
                  <a:srgbClr val="888888"/>
                </a:solidFill>
                <a:latin typeface="Open Sans"/>
                <a:ea typeface="Open Sans"/>
                <a:cs typeface="Open Sans"/>
                <a:sym typeface="Open Sans"/>
              </a:defRPr>
            </a:lvl3pPr>
            <a:lvl4pPr indent="0" lvl="3" marL="0" marR="0" rtl="0" algn="r">
              <a:spcBef>
                <a:spcPts val="0"/>
              </a:spcBef>
              <a:buNone/>
              <a:defRPr b="0" i="0" sz="900" u="none" cap="none" strike="noStrike">
                <a:solidFill>
                  <a:srgbClr val="888888"/>
                </a:solidFill>
                <a:latin typeface="Open Sans"/>
                <a:ea typeface="Open Sans"/>
                <a:cs typeface="Open Sans"/>
                <a:sym typeface="Open Sans"/>
              </a:defRPr>
            </a:lvl4pPr>
            <a:lvl5pPr indent="0" lvl="4" marL="0" marR="0" rtl="0" algn="r">
              <a:spcBef>
                <a:spcPts val="0"/>
              </a:spcBef>
              <a:buNone/>
              <a:defRPr b="0" i="0" sz="900" u="none" cap="none" strike="noStrike">
                <a:solidFill>
                  <a:srgbClr val="888888"/>
                </a:solidFill>
                <a:latin typeface="Open Sans"/>
                <a:ea typeface="Open Sans"/>
                <a:cs typeface="Open Sans"/>
                <a:sym typeface="Open Sans"/>
              </a:defRPr>
            </a:lvl5pPr>
            <a:lvl6pPr indent="0" lvl="5" marL="0" marR="0" rtl="0" algn="r">
              <a:spcBef>
                <a:spcPts val="0"/>
              </a:spcBef>
              <a:buNone/>
              <a:defRPr b="0" i="0" sz="900" u="none" cap="none" strike="noStrike">
                <a:solidFill>
                  <a:srgbClr val="888888"/>
                </a:solidFill>
                <a:latin typeface="Open Sans"/>
                <a:ea typeface="Open Sans"/>
                <a:cs typeface="Open Sans"/>
                <a:sym typeface="Open Sans"/>
              </a:defRPr>
            </a:lvl6pPr>
            <a:lvl7pPr indent="0" lvl="6" marL="0" marR="0" rtl="0" algn="r">
              <a:spcBef>
                <a:spcPts val="0"/>
              </a:spcBef>
              <a:buNone/>
              <a:defRPr b="0" i="0" sz="900" u="none" cap="none" strike="noStrike">
                <a:solidFill>
                  <a:srgbClr val="888888"/>
                </a:solidFill>
                <a:latin typeface="Open Sans"/>
                <a:ea typeface="Open Sans"/>
                <a:cs typeface="Open Sans"/>
                <a:sym typeface="Open Sans"/>
              </a:defRPr>
            </a:lvl7pPr>
            <a:lvl8pPr indent="0" lvl="7" marL="0" marR="0" rtl="0" algn="r">
              <a:spcBef>
                <a:spcPts val="0"/>
              </a:spcBef>
              <a:buNone/>
              <a:defRPr b="0" i="0" sz="900" u="none" cap="none" strike="noStrike">
                <a:solidFill>
                  <a:srgbClr val="888888"/>
                </a:solidFill>
                <a:latin typeface="Open Sans"/>
                <a:ea typeface="Open Sans"/>
                <a:cs typeface="Open Sans"/>
                <a:sym typeface="Open Sans"/>
              </a:defRPr>
            </a:lvl8pPr>
            <a:lvl9pPr indent="0" lvl="8" marL="0" marR="0" rtl="0" algn="r">
              <a:spcBef>
                <a:spcPts val="0"/>
              </a:spcBef>
              <a:buNone/>
              <a:defRPr b="0" i="0" sz="900" u="none" cap="none" strike="noStrike">
                <a:solidFill>
                  <a:srgbClr val="888888"/>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sk-SK"/>
              <a:t>‹#›</a:t>
            </a:fld>
            <a:endParaRPr/>
          </a:p>
        </p:txBody>
      </p:sp>
      <p:pic>
        <p:nvPicPr>
          <p:cNvPr id="10" name="Google Shape;10;p1"/>
          <p:cNvPicPr preferRelativeResize="0"/>
          <p:nvPr/>
        </p:nvPicPr>
        <p:blipFill rotWithShape="1">
          <a:blip r:embed="rId2">
            <a:alphaModFix/>
          </a:blip>
          <a:srcRect b="0" l="0" r="0" t="0"/>
          <a:stretch/>
        </p:blipFill>
        <p:spPr>
          <a:xfrm>
            <a:off x="621726" y="6085523"/>
            <a:ext cx="1646017" cy="417438"/>
          </a:xfrm>
          <a:prstGeom prst="rect">
            <a:avLst/>
          </a:prstGeom>
          <a:noFill/>
          <a:ln>
            <a:noFill/>
          </a:ln>
        </p:spPr>
      </p:pic>
      <p:sp>
        <p:nvSpPr>
          <p:cNvPr id="11" name="Google Shape;11;p1"/>
          <p:cNvSpPr txBox="1"/>
          <p:nvPr/>
        </p:nvSpPr>
        <p:spPr>
          <a:xfrm>
            <a:off x="6156176" y="6222939"/>
            <a:ext cx="2454518" cy="25391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1D355C"/>
              </a:buClr>
              <a:buSzPts val="1050"/>
              <a:buFont typeface="Poppins Black"/>
              <a:buNone/>
            </a:pPr>
            <a:r>
              <a:rPr b="0" i="0" lang="sk-SK" sz="1050" u="none" cap="none" strike="noStrike">
                <a:solidFill>
                  <a:srgbClr val="1D355C"/>
                </a:solidFill>
                <a:latin typeface="Poppins Black"/>
                <a:ea typeface="Poppins Black"/>
                <a:cs typeface="Poppins Black"/>
                <a:sym typeface="Poppins Black"/>
              </a:rPr>
              <a:t>www.</a:t>
            </a:r>
            <a:r>
              <a:rPr b="0" i="0" lang="sk-SK" sz="1050" u="none" cap="none" strike="noStrike">
                <a:solidFill>
                  <a:srgbClr val="309EE3"/>
                </a:solidFill>
                <a:latin typeface="Poppins Black"/>
                <a:ea typeface="Poppins Black"/>
                <a:cs typeface="Poppins Black"/>
                <a:sym typeface="Poppins Black"/>
              </a:rPr>
              <a:t>zodpovedny</a:t>
            </a:r>
            <a:r>
              <a:rPr b="0" i="0" lang="sk-SK" sz="1050" u="none" cap="none" strike="noStrike">
                <a:solidFill>
                  <a:srgbClr val="1D355C"/>
                </a:solidFill>
                <a:latin typeface="Poppins Black"/>
                <a:ea typeface="Poppins Black"/>
                <a:cs typeface="Poppins Black"/>
                <a:sym typeface="Poppins Black"/>
              </a:rPr>
              <a:t>podnikatel.sk</a:t>
            </a:r>
            <a:endParaRPr/>
          </a:p>
        </p:txBody>
      </p:sp>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lukajka@aklp.sk" TargetMode="Externa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5.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jp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6.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6.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6.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6.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6.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 Id="rId3"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6.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 Id="rId3" Type="http://schemas.openxmlformats.org/officeDocument/2006/relationships/image" Target="../media/image6.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 Id="rId3" Type="http://schemas.openxmlformats.org/officeDocument/2006/relationships/hyperlink" Target="https://www.epi.sk/form/goto.ashx?t=27&amp;p=2011168&amp;f=3" TargetMode="External"/><Relationship Id="rId4" Type="http://schemas.openxmlformats.org/officeDocument/2006/relationships/hyperlink" Target="https://www.epi.sk/form/goto.ashx?t=27&amp;p=2011169&amp;f=3" TargetMode="External"/><Relationship Id="rId5" Type="http://schemas.openxmlformats.org/officeDocument/2006/relationships/hyperlink" Target="https://www.epi.sk/form/goto.ashx?t=27&amp;p=2011163&amp;f=3" TargetMode="External"/><Relationship Id="rId6" Type="http://schemas.openxmlformats.org/officeDocument/2006/relationships/image" Target="../media/image6.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 Id="rId3" Type="http://schemas.openxmlformats.org/officeDocument/2006/relationships/image" Target="../media/image6.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 Id="rId3" Type="http://schemas.openxmlformats.org/officeDocument/2006/relationships/image" Target="../media/image6.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 Id="rId3" Type="http://schemas.openxmlformats.org/officeDocument/2006/relationships/image" Target="../media/image6.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 Id="rId3" Type="http://schemas.openxmlformats.org/officeDocument/2006/relationships/image" Target="../media/image6.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 Id="rId3" Type="http://schemas.openxmlformats.org/officeDocument/2006/relationships/image" Target="../media/image6.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 Id="rId3" Type="http://schemas.openxmlformats.org/officeDocument/2006/relationships/hyperlink" Target="mailto:lukajka@aklp.sk" TargetMode="External"/><Relationship Id="rId4" Type="http://schemas.openxmlformats.org/officeDocument/2006/relationships/hyperlink" Target="http://www.aklp.sk/" TargetMode="External"/><Relationship Id="rId5"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www.slov-lex.sk/pravne-predpisy/SK/ZZ/2005/300/20210101#paragraf-214" TargetMode="Externa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hyperlink" Target="https://www.slov-lex.sk/pravne-predpisy/SK/ZZ/2005/300/20210101#paragraf-276" TargetMode="External"/><Relationship Id="rId4" Type="http://schemas.openxmlformats.org/officeDocument/2006/relationships/hyperlink" Target="https://www.slov-lex.sk/pravne-predpisy/SK/ZZ/2005/300/20210101#paragraf-277" TargetMode="External"/><Relationship Id="rId5" Type="http://schemas.openxmlformats.org/officeDocument/2006/relationships/hyperlink" Target="https://www.slov-lex.sk/pravne-predpisy/SK/ZZ/2005/300/20210101#paragraf-278" TargetMode="External"/><Relationship Id="rId6"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type="title"/>
          </p:nvPr>
        </p:nvSpPr>
        <p:spPr>
          <a:xfrm>
            <a:off x="467544" y="332656"/>
            <a:ext cx="8229600" cy="2808312"/>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0070C0"/>
              </a:buClr>
              <a:buSzPts val="4400"/>
              <a:buFont typeface="Times New Roman"/>
              <a:buNone/>
            </a:pPr>
            <a:r>
              <a:rPr b="1" lang="sk-SK" sz="4400">
                <a:solidFill>
                  <a:srgbClr val="0070C0"/>
                </a:solidFill>
                <a:latin typeface="Times New Roman"/>
                <a:ea typeface="Times New Roman"/>
                <a:cs typeface="Times New Roman"/>
                <a:sym typeface="Times New Roman"/>
              </a:rPr>
              <a:t>Zodpovednosť a následky pre štatutárov a podnikateľov</a:t>
            </a:r>
            <a:endParaRPr b="1" sz="3600">
              <a:solidFill>
                <a:srgbClr val="0070C0"/>
              </a:solidFill>
              <a:latin typeface="Times New Roman"/>
              <a:ea typeface="Times New Roman"/>
              <a:cs typeface="Times New Roman"/>
              <a:sym typeface="Times New Roman"/>
            </a:endParaRPr>
          </a:p>
        </p:txBody>
      </p:sp>
      <p:sp>
        <p:nvSpPr>
          <p:cNvPr id="87" name="Google Shape;87;p13"/>
          <p:cNvSpPr txBox="1"/>
          <p:nvPr>
            <p:ph idx="1" type="body"/>
          </p:nvPr>
        </p:nvSpPr>
        <p:spPr>
          <a:xfrm>
            <a:off x="628650" y="1916832"/>
            <a:ext cx="7886700" cy="4351338"/>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rgbClr val="1D355C"/>
              </a:buClr>
              <a:buSzPts val="1800"/>
              <a:buNone/>
            </a:pPr>
            <a:r>
              <a:t/>
            </a:r>
            <a:endParaRPr sz="1800">
              <a:solidFill>
                <a:schemeClr val="dk1"/>
              </a:solidFill>
              <a:latin typeface="Times New Roman"/>
              <a:ea typeface="Times New Roman"/>
              <a:cs typeface="Times New Roman"/>
              <a:sym typeface="Times New Roman"/>
            </a:endParaRPr>
          </a:p>
          <a:p>
            <a:pPr indent="0" lvl="0" marL="0" rtl="0" algn="just">
              <a:lnSpc>
                <a:spcPct val="90000"/>
              </a:lnSpc>
              <a:spcBef>
                <a:spcPts val="750"/>
              </a:spcBef>
              <a:spcAft>
                <a:spcPts val="0"/>
              </a:spcAft>
              <a:buClr>
                <a:srgbClr val="1D355C"/>
              </a:buClr>
              <a:buSzPts val="1800"/>
              <a:buNone/>
            </a:pPr>
            <a:r>
              <a:t/>
            </a:r>
            <a:endParaRPr sz="1800">
              <a:highlight>
                <a:srgbClr val="FFFF00"/>
              </a:highlight>
            </a:endParaRPr>
          </a:p>
          <a:p>
            <a:pPr indent="0" lvl="0" marL="0" rtl="0" algn="just">
              <a:lnSpc>
                <a:spcPct val="90000"/>
              </a:lnSpc>
              <a:spcBef>
                <a:spcPts val="750"/>
              </a:spcBef>
              <a:spcAft>
                <a:spcPts val="0"/>
              </a:spcAft>
              <a:buClr>
                <a:srgbClr val="1D355C"/>
              </a:buClr>
              <a:buSzPts val="1800"/>
              <a:buNone/>
            </a:pPr>
            <a:r>
              <a:t/>
            </a:r>
            <a:endParaRPr sz="1800">
              <a:solidFill>
                <a:schemeClr val="dk1"/>
              </a:solidFill>
              <a:latin typeface="Times New Roman"/>
              <a:ea typeface="Times New Roman"/>
              <a:cs typeface="Times New Roman"/>
              <a:sym typeface="Times New Roman"/>
            </a:endParaRPr>
          </a:p>
          <a:p>
            <a:pPr indent="0" lvl="0" marL="0" rtl="0" algn="ctr">
              <a:lnSpc>
                <a:spcPct val="100000"/>
              </a:lnSpc>
              <a:spcBef>
                <a:spcPts val="0"/>
              </a:spcBef>
              <a:spcAft>
                <a:spcPts val="0"/>
              </a:spcAft>
              <a:buClr>
                <a:schemeClr val="dk1"/>
              </a:buClr>
              <a:buSzPts val="1800"/>
              <a:buNone/>
            </a:pPr>
            <a:r>
              <a:rPr b="1" lang="sk-SK" sz="1800" cap="none">
                <a:solidFill>
                  <a:schemeClr val="dk1"/>
                </a:solidFill>
                <a:latin typeface="Times New Roman"/>
                <a:ea typeface="Times New Roman"/>
                <a:cs typeface="Times New Roman"/>
                <a:sym typeface="Times New Roman"/>
              </a:rPr>
              <a:t>----------------------------------------------------</a:t>
            </a:r>
            <a:endParaRPr/>
          </a:p>
          <a:p>
            <a:pPr indent="0" lvl="0" marL="0" rtl="0" algn="ctr">
              <a:lnSpc>
                <a:spcPct val="100000"/>
              </a:lnSpc>
              <a:spcBef>
                <a:spcPts val="0"/>
              </a:spcBef>
              <a:spcAft>
                <a:spcPts val="0"/>
              </a:spcAft>
              <a:buClr>
                <a:srgbClr val="1D355C"/>
              </a:buClr>
              <a:buSzPts val="1800"/>
              <a:buNone/>
            </a:pPr>
            <a:r>
              <a:t/>
            </a:r>
            <a:endParaRPr b="1" sz="1800">
              <a:solidFill>
                <a:schemeClr val="dk1"/>
              </a:solidFill>
              <a:latin typeface="Times New Roman"/>
              <a:ea typeface="Times New Roman"/>
              <a:cs typeface="Times New Roman"/>
              <a:sym typeface="Times New Roman"/>
            </a:endParaRPr>
          </a:p>
          <a:p>
            <a:pPr indent="457200" lvl="0" marL="3657600" rtl="0" algn="l">
              <a:lnSpc>
                <a:spcPct val="100000"/>
              </a:lnSpc>
              <a:spcBef>
                <a:spcPts val="0"/>
              </a:spcBef>
              <a:spcAft>
                <a:spcPts val="0"/>
              </a:spcAft>
              <a:buClr>
                <a:schemeClr val="dk1"/>
              </a:buClr>
              <a:buSzPts val="1800"/>
              <a:buNone/>
            </a:pPr>
            <a:r>
              <a:rPr b="1" lang="sk-SK" sz="1800" cap="none">
                <a:solidFill>
                  <a:srgbClr val="C00000"/>
                </a:solidFill>
                <a:latin typeface="Times New Roman"/>
                <a:ea typeface="Times New Roman"/>
                <a:cs typeface="Times New Roman"/>
                <a:sym typeface="Times New Roman"/>
              </a:rPr>
              <a:t>JUDr. Jozef Lukajka, PhD.</a:t>
            </a:r>
            <a:endParaRPr/>
          </a:p>
          <a:p>
            <a:pPr indent="457200" lvl="0" marL="3657600" rtl="0" algn="l">
              <a:lnSpc>
                <a:spcPct val="100000"/>
              </a:lnSpc>
              <a:spcBef>
                <a:spcPts val="0"/>
              </a:spcBef>
              <a:spcAft>
                <a:spcPts val="0"/>
              </a:spcAft>
              <a:buClr>
                <a:schemeClr val="dk1"/>
              </a:buClr>
              <a:buSzPts val="1800"/>
              <a:buNone/>
            </a:pPr>
            <a:r>
              <a:rPr lang="sk-SK" sz="1800" cap="none">
                <a:solidFill>
                  <a:schemeClr val="dk1"/>
                </a:solidFill>
                <a:latin typeface="Times New Roman"/>
                <a:ea typeface="Times New Roman"/>
                <a:cs typeface="Times New Roman"/>
                <a:sym typeface="Times New Roman"/>
              </a:rPr>
              <a:t>riadiaci advokát</a:t>
            </a:r>
            <a:endParaRPr/>
          </a:p>
          <a:p>
            <a:pPr indent="457200" lvl="0" marL="3657600" rtl="0" algn="l">
              <a:lnSpc>
                <a:spcPct val="100000"/>
              </a:lnSpc>
              <a:spcBef>
                <a:spcPts val="0"/>
              </a:spcBef>
              <a:spcAft>
                <a:spcPts val="0"/>
              </a:spcAft>
              <a:buClr>
                <a:schemeClr val="dk1"/>
              </a:buClr>
              <a:buSzPts val="1800"/>
              <a:buNone/>
            </a:pPr>
            <a:r>
              <a:rPr lang="sk-SK" sz="1800" u="sng" cap="none">
                <a:solidFill>
                  <a:schemeClr val="hlink"/>
                </a:solidFill>
                <a:latin typeface="Times New Roman"/>
                <a:ea typeface="Times New Roman"/>
                <a:cs typeface="Times New Roman"/>
                <a:sym typeface="Times New Roman"/>
                <a:hlinkClick r:id="rId3"/>
              </a:rPr>
              <a:t>lukajka@aklp.sk</a:t>
            </a:r>
            <a:r>
              <a:rPr lang="sk-SK" sz="1800" cap="none">
                <a:solidFill>
                  <a:schemeClr val="dk1"/>
                </a:solidFill>
                <a:latin typeface="Times New Roman"/>
                <a:ea typeface="Times New Roman"/>
                <a:cs typeface="Times New Roman"/>
                <a:sym typeface="Times New Roman"/>
              </a:rPr>
              <a:t> </a:t>
            </a:r>
            <a:endParaRPr/>
          </a:p>
          <a:p>
            <a:pPr indent="-57150" lvl="0" marL="171450" rtl="0" algn="l">
              <a:lnSpc>
                <a:spcPct val="100000"/>
              </a:lnSpc>
              <a:spcBef>
                <a:spcPts val="0"/>
              </a:spcBef>
              <a:spcAft>
                <a:spcPts val="0"/>
              </a:spcAft>
              <a:buClr>
                <a:srgbClr val="1D355C"/>
              </a:buClr>
              <a:buSzPts val="1800"/>
              <a:buNone/>
            </a:pPr>
            <a:r>
              <a:t/>
            </a:r>
            <a:endParaRPr sz="18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rgbClr val="1D355C"/>
              </a:buClr>
              <a:buSzPts val="1800"/>
              <a:buNone/>
            </a:pPr>
            <a:r>
              <a:t/>
            </a:r>
            <a:endParaRPr b="1" sz="18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rgbClr val="C00000"/>
              </a:buClr>
              <a:buSzPts val="1800"/>
              <a:buNone/>
            </a:pPr>
            <a:r>
              <a:rPr b="1" lang="sk-SK" sz="1800">
                <a:solidFill>
                  <a:srgbClr val="C00000"/>
                </a:solidFill>
                <a:latin typeface="Times New Roman"/>
                <a:ea typeface="Times New Roman"/>
                <a:cs typeface="Times New Roman"/>
                <a:sym typeface="Times New Roman"/>
              </a:rPr>
              <a:t>Advokátska kancelária LUKAJKA &amp; PARTNERS s. r. o</a:t>
            </a:r>
            <a:r>
              <a:rPr lang="sk-SK" sz="1800">
                <a:solidFill>
                  <a:srgbClr val="C00000"/>
                </a:solidFill>
                <a:latin typeface="Times New Roman"/>
                <a:ea typeface="Times New Roman"/>
                <a:cs typeface="Times New Roman"/>
                <a:sym typeface="Times New Roman"/>
              </a:rPr>
              <a:t>. </a:t>
            </a:r>
            <a:endParaRPr/>
          </a:p>
          <a:p>
            <a:pPr indent="0" lvl="0" marL="0" rtl="0" algn="l">
              <a:lnSpc>
                <a:spcPct val="100000"/>
              </a:lnSpc>
              <a:spcBef>
                <a:spcPts val="0"/>
              </a:spcBef>
              <a:spcAft>
                <a:spcPts val="0"/>
              </a:spcAft>
              <a:buClr>
                <a:schemeClr val="dk1"/>
              </a:buClr>
              <a:buSzPts val="1800"/>
              <a:buNone/>
            </a:pPr>
            <a:r>
              <a:rPr lang="sk-SK" sz="1800" cap="none">
                <a:solidFill>
                  <a:schemeClr val="dk1"/>
                </a:solidFill>
                <a:latin typeface="Times New Roman"/>
                <a:ea typeface="Times New Roman"/>
                <a:cs typeface="Times New Roman"/>
                <a:sym typeface="Times New Roman"/>
              </a:rPr>
              <a:t>                                  www.aklp.sk</a:t>
            </a:r>
            <a:endParaRPr/>
          </a:p>
          <a:p>
            <a:pPr indent="0" lvl="0" marL="0" rtl="0" algn="just">
              <a:lnSpc>
                <a:spcPct val="90000"/>
              </a:lnSpc>
              <a:spcBef>
                <a:spcPts val="750"/>
              </a:spcBef>
              <a:spcAft>
                <a:spcPts val="0"/>
              </a:spcAft>
              <a:buClr>
                <a:srgbClr val="1D355C"/>
              </a:buClr>
              <a:buSzPts val="2100"/>
              <a:buNone/>
            </a:pPr>
            <a:r>
              <a:t/>
            </a:r>
            <a:endParaRPr/>
          </a:p>
        </p:txBody>
      </p:sp>
      <p:pic>
        <p:nvPicPr>
          <p:cNvPr id="88" name="Google Shape;88;p13"/>
          <p:cNvPicPr preferRelativeResize="0"/>
          <p:nvPr/>
        </p:nvPicPr>
        <p:blipFill>
          <a:blip r:embed="rId4">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2"/>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151" name="Google Shape;151;p22"/>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1D355C"/>
              </a:buClr>
              <a:buSzPts val="2400"/>
              <a:buNone/>
            </a:pPr>
            <a:r>
              <a:t/>
            </a:r>
            <a:endParaRPr b="1" sz="2400">
              <a:solidFill>
                <a:schemeClr val="dk1"/>
              </a:solidFill>
              <a:latin typeface="Times New Roman"/>
              <a:ea typeface="Times New Roman"/>
              <a:cs typeface="Times New Roman"/>
              <a:sym typeface="Times New Roman"/>
            </a:endParaRPr>
          </a:p>
          <a:p>
            <a:pPr indent="0" lvl="0" marL="0" rtl="0" algn="just">
              <a:lnSpc>
                <a:spcPct val="90000"/>
              </a:lnSpc>
              <a:spcBef>
                <a:spcPts val="750"/>
              </a:spcBef>
              <a:spcAft>
                <a:spcPts val="0"/>
              </a:spcAft>
              <a:buClr>
                <a:schemeClr val="dk1"/>
              </a:buClr>
              <a:buSzPts val="2000"/>
              <a:buNone/>
            </a:pPr>
            <a:r>
              <a:rPr b="1" lang="sk-SK" sz="2000">
                <a:solidFill>
                  <a:schemeClr val="dk1"/>
                </a:solidFill>
                <a:latin typeface="Times New Roman"/>
                <a:ea typeface="Times New Roman"/>
                <a:cs typeface="Times New Roman"/>
                <a:sym typeface="Times New Roman"/>
              </a:rPr>
              <a:t>Zákon o trestnej zodpovednosti právnických osôb</a:t>
            </a:r>
            <a:endParaRPr b="1" sz="2000">
              <a:solidFill>
                <a:schemeClr val="dk1"/>
              </a:solidFill>
              <a:latin typeface="Times New Roman"/>
              <a:ea typeface="Times New Roman"/>
              <a:cs typeface="Times New Roman"/>
              <a:sym typeface="Times New Roman"/>
            </a:endParaRPr>
          </a:p>
          <a:p>
            <a:pPr indent="-44450" lvl="0" marL="171450" rtl="0" algn="just">
              <a:lnSpc>
                <a:spcPct val="90000"/>
              </a:lnSpc>
              <a:spcBef>
                <a:spcPts val="75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just">
              <a:lnSpc>
                <a:spcPct val="90000"/>
              </a:lnSpc>
              <a:spcBef>
                <a:spcPts val="75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samostatný zákon č. 91/2016 Z. z. </a:t>
            </a:r>
            <a:endParaRPr/>
          </a:p>
          <a:p>
            <a:pPr indent="-171450" lvl="0" marL="171450" rtl="0" algn="just">
              <a:lnSpc>
                <a:spcPct val="90000"/>
              </a:lnSpc>
              <a:spcBef>
                <a:spcPts val="750"/>
              </a:spcBef>
              <a:spcAft>
                <a:spcPts val="0"/>
              </a:spcAft>
              <a:buClr>
                <a:schemeClr val="dk1"/>
              </a:buClr>
              <a:buSzPts val="2000"/>
              <a:buFont typeface="Times New Roman"/>
              <a:buChar char="-"/>
            </a:pPr>
            <a:r>
              <a:rPr lang="sk-SK" sz="2000">
                <a:solidFill>
                  <a:schemeClr val="dk1"/>
                </a:solidFill>
                <a:latin typeface="Times New Roman"/>
                <a:ea typeface="Times New Roman"/>
                <a:cs typeface="Times New Roman"/>
                <a:sym typeface="Times New Roman"/>
              </a:rPr>
              <a:t> trestné činy vymenované v § 3 predmetného zákona</a:t>
            </a:r>
            <a:endParaRPr/>
          </a:p>
          <a:p>
            <a:pPr indent="-171450" lvl="0" marL="171450" rtl="0" algn="just">
              <a:lnSpc>
                <a:spcPct val="90000"/>
              </a:lnSpc>
              <a:spcBef>
                <a:spcPts val="750"/>
              </a:spcBef>
              <a:spcAft>
                <a:spcPts val="0"/>
              </a:spcAft>
              <a:buClr>
                <a:schemeClr val="dk1"/>
              </a:buClr>
              <a:buSzPts val="2000"/>
              <a:buFont typeface="Times New Roman"/>
              <a:buChar char="-"/>
            </a:pPr>
            <a:r>
              <a:rPr lang="sk-SK" sz="2000">
                <a:solidFill>
                  <a:schemeClr val="dk1"/>
                </a:solidFill>
                <a:latin typeface="Times New Roman"/>
                <a:ea typeface="Times New Roman"/>
                <a:cs typeface="Times New Roman"/>
                <a:sym typeface="Times New Roman"/>
              </a:rPr>
              <a:t> páchateľom je právnická osoba</a:t>
            </a:r>
            <a:endParaRPr/>
          </a:p>
          <a:p>
            <a:pPr indent="-44450" lvl="0" marL="171450" rtl="0" algn="just">
              <a:lnSpc>
                <a:spcPct val="90000"/>
              </a:lnSpc>
              <a:spcBef>
                <a:spcPts val="750"/>
              </a:spcBef>
              <a:spcAft>
                <a:spcPts val="0"/>
              </a:spcAft>
              <a:buClr>
                <a:srgbClr val="1D355C"/>
              </a:buClr>
              <a:buSzPts val="2000"/>
              <a:buNone/>
            </a:pPr>
            <a:r>
              <a:t/>
            </a:r>
            <a:endParaRPr b="1" sz="2000">
              <a:solidFill>
                <a:schemeClr val="dk1"/>
              </a:solidFill>
              <a:latin typeface="Times New Roman"/>
              <a:ea typeface="Times New Roman"/>
              <a:cs typeface="Times New Roman"/>
              <a:sym typeface="Times New Roman"/>
            </a:endParaRPr>
          </a:p>
          <a:p>
            <a:pPr indent="0" lvl="0" marL="0" rtl="0" algn="just">
              <a:lnSpc>
                <a:spcPct val="90000"/>
              </a:lnSpc>
              <a:spcBef>
                <a:spcPts val="750"/>
              </a:spcBef>
              <a:spcAft>
                <a:spcPts val="0"/>
              </a:spcAft>
              <a:buClr>
                <a:schemeClr val="dk1"/>
              </a:buClr>
              <a:buSzPts val="2000"/>
              <a:buNone/>
            </a:pPr>
            <a:r>
              <a:rPr b="1" lang="sk-SK" sz="2000">
                <a:solidFill>
                  <a:schemeClr val="dk1"/>
                </a:solidFill>
                <a:latin typeface="Times New Roman"/>
                <a:ea typeface="Times New Roman"/>
                <a:cs typeface="Times New Roman"/>
                <a:sym typeface="Times New Roman"/>
              </a:rPr>
              <a:t>Druhy trestov</a:t>
            </a:r>
            <a:r>
              <a:rPr lang="sk-SK" sz="2000">
                <a:solidFill>
                  <a:schemeClr val="dk1"/>
                </a:solidFill>
                <a:latin typeface="Times New Roman"/>
                <a:ea typeface="Times New Roman"/>
                <a:cs typeface="Times New Roman"/>
                <a:sym typeface="Times New Roman"/>
              </a:rPr>
              <a:t>:</a:t>
            </a:r>
            <a:endParaRPr/>
          </a:p>
          <a:p>
            <a:pPr indent="-457200" lvl="0" marL="457200" rtl="0" algn="just">
              <a:lnSpc>
                <a:spcPct val="90000"/>
              </a:lnSpc>
              <a:spcBef>
                <a:spcPts val="750"/>
              </a:spcBef>
              <a:spcAft>
                <a:spcPts val="0"/>
              </a:spcAft>
              <a:buClr>
                <a:schemeClr val="dk1"/>
              </a:buClr>
              <a:buSzPts val="2000"/>
              <a:buFont typeface="Times New Roman"/>
              <a:buChar char="-"/>
            </a:pPr>
            <a:r>
              <a:rPr lang="sk-SK" sz="2000">
                <a:solidFill>
                  <a:schemeClr val="dk1"/>
                </a:solidFill>
                <a:latin typeface="Times New Roman"/>
                <a:ea typeface="Times New Roman"/>
                <a:cs typeface="Times New Roman"/>
                <a:sym typeface="Times New Roman"/>
              </a:rPr>
              <a:t>trest zrušenia právnickej osoby, </a:t>
            </a:r>
            <a:endParaRPr/>
          </a:p>
          <a:p>
            <a:pPr indent="-457200" lvl="0" marL="457200" rtl="0" algn="just">
              <a:lnSpc>
                <a:spcPct val="90000"/>
              </a:lnSpc>
              <a:spcBef>
                <a:spcPts val="750"/>
              </a:spcBef>
              <a:spcAft>
                <a:spcPts val="0"/>
              </a:spcAft>
              <a:buClr>
                <a:schemeClr val="dk1"/>
              </a:buClr>
              <a:buSzPts val="2000"/>
              <a:buFont typeface="Times New Roman"/>
              <a:buChar char="-"/>
            </a:pPr>
            <a:r>
              <a:rPr lang="sk-SK" sz="2000">
                <a:solidFill>
                  <a:schemeClr val="dk1"/>
                </a:solidFill>
                <a:latin typeface="Times New Roman"/>
                <a:ea typeface="Times New Roman"/>
                <a:cs typeface="Times New Roman"/>
                <a:sym typeface="Times New Roman"/>
              </a:rPr>
              <a:t>trest prepadnutia majetku, </a:t>
            </a:r>
            <a:endParaRPr/>
          </a:p>
          <a:p>
            <a:pPr indent="0" lvl="0" marL="0" rtl="0" algn="just">
              <a:lnSpc>
                <a:spcPct val="10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p:txBody>
      </p:sp>
      <p:pic>
        <p:nvPicPr>
          <p:cNvPr id="152" name="Google Shape;152;p22"/>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3"/>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158" name="Google Shape;158;p23"/>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1D355C"/>
              </a:buClr>
              <a:buSzPts val="2400"/>
              <a:buNone/>
            </a:pPr>
            <a:r>
              <a:t/>
            </a:r>
            <a:endParaRPr b="1" sz="2400">
              <a:solidFill>
                <a:schemeClr val="dk1"/>
              </a:solidFill>
              <a:latin typeface="Times New Roman"/>
              <a:ea typeface="Times New Roman"/>
              <a:cs typeface="Times New Roman"/>
              <a:sym typeface="Times New Roman"/>
            </a:endParaRPr>
          </a:p>
          <a:p>
            <a:pPr indent="-457200" lvl="0" marL="457200" rtl="0" algn="just">
              <a:lnSpc>
                <a:spcPct val="90000"/>
              </a:lnSpc>
              <a:spcBef>
                <a:spcPts val="750"/>
              </a:spcBef>
              <a:spcAft>
                <a:spcPts val="0"/>
              </a:spcAft>
              <a:buClr>
                <a:schemeClr val="dk1"/>
              </a:buClr>
              <a:buSzPts val="2000"/>
              <a:buFont typeface="Times New Roman"/>
              <a:buChar char="-"/>
            </a:pPr>
            <a:r>
              <a:rPr lang="sk-SK" sz="2000">
                <a:solidFill>
                  <a:schemeClr val="dk1"/>
                </a:solidFill>
                <a:latin typeface="Times New Roman"/>
                <a:ea typeface="Times New Roman"/>
                <a:cs typeface="Times New Roman"/>
                <a:sym typeface="Times New Roman"/>
              </a:rPr>
              <a:t>trest prepadnutia veci, </a:t>
            </a:r>
            <a:endParaRPr/>
          </a:p>
          <a:p>
            <a:pPr indent="-457200" lvl="0" marL="457200" rtl="0" algn="just">
              <a:lnSpc>
                <a:spcPct val="90000"/>
              </a:lnSpc>
              <a:spcBef>
                <a:spcPts val="750"/>
              </a:spcBef>
              <a:spcAft>
                <a:spcPts val="0"/>
              </a:spcAft>
              <a:buClr>
                <a:schemeClr val="dk1"/>
              </a:buClr>
              <a:buSzPts val="2000"/>
              <a:buFont typeface="Times New Roman"/>
              <a:buChar char="-"/>
            </a:pPr>
            <a:r>
              <a:rPr lang="sk-SK" sz="2000">
                <a:solidFill>
                  <a:schemeClr val="dk1"/>
                </a:solidFill>
                <a:latin typeface="Times New Roman"/>
                <a:ea typeface="Times New Roman"/>
                <a:cs typeface="Times New Roman"/>
                <a:sym typeface="Times New Roman"/>
              </a:rPr>
              <a:t>peňažný trest, </a:t>
            </a:r>
            <a:endParaRPr/>
          </a:p>
          <a:p>
            <a:pPr indent="-457200" lvl="0" marL="457200" rtl="0" algn="just">
              <a:lnSpc>
                <a:spcPct val="90000"/>
              </a:lnSpc>
              <a:spcBef>
                <a:spcPts val="750"/>
              </a:spcBef>
              <a:spcAft>
                <a:spcPts val="0"/>
              </a:spcAft>
              <a:buClr>
                <a:schemeClr val="dk1"/>
              </a:buClr>
              <a:buSzPts val="2000"/>
              <a:buFont typeface="Times New Roman"/>
              <a:buChar char="-"/>
            </a:pPr>
            <a:r>
              <a:rPr lang="sk-SK" sz="2000">
                <a:solidFill>
                  <a:schemeClr val="dk1"/>
                </a:solidFill>
                <a:latin typeface="Times New Roman"/>
                <a:ea typeface="Times New Roman"/>
                <a:cs typeface="Times New Roman"/>
                <a:sym typeface="Times New Roman"/>
              </a:rPr>
              <a:t>trest zákazu činnosti,</a:t>
            </a:r>
            <a:endParaRPr/>
          </a:p>
          <a:p>
            <a:pPr indent="-457200" lvl="0" marL="457200" rtl="0" algn="just">
              <a:lnSpc>
                <a:spcPct val="90000"/>
              </a:lnSpc>
              <a:spcBef>
                <a:spcPts val="750"/>
              </a:spcBef>
              <a:spcAft>
                <a:spcPts val="0"/>
              </a:spcAft>
              <a:buClr>
                <a:schemeClr val="dk1"/>
              </a:buClr>
              <a:buSzPts val="2000"/>
              <a:buFont typeface="Times New Roman"/>
              <a:buChar char="-"/>
            </a:pPr>
            <a:r>
              <a:rPr lang="sk-SK" sz="2000">
                <a:solidFill>
                  <a:schemeClr val="dk1"/>
                </a:solidFill>
                <a:latin typeface="Times New Roman"/>
                <a:ea typeface="Times New Roman"/>
                <a:cs typeface="Times New Roman"/>
                <a:sym typeface="Times New Roman"/>
              </a:rPr>
              <a:t>trest zákazu prijímať dotácie alebo subvencie, </a:t>
            </a:r>
            <a:endParaRPr/>
          </a:p>
          <a:p>
            <a:pPr indent="-457200" lvl="0" marL="457200" rtl="0" algn="just">
              <a:lnSpc>
                <a:spcPct val="90000"/>
              </a:lnSpc>
              <a:spcBef>
                <a:spcPts val="750"/>
              </a:spcBef>
              <a:spcAft>
                <a:spcPts val="0"/>
              </a:spcAft>
              <a:buClr>
                <a:schemeClr val="dk1"/>
              </a:buClr>
              <a:buSzPts val="2000"/>
              <a:buFont typeface="Times New Roman"/>
              <a:buChar char="-"/>
            </a:pPr>
            <a:r>
              <a:rPr lang="sk-SK" sz="2000">
                <a:solidFill>
                  <a:schemeClr val="dk1"/>
                </a:solidFill>
                <a:latin typeface="Times New Roman"/>
                <a:ea typeface="Times New Roman"/>
                <a:cs typeface="Times New Roman"/>
                <a:sym typeface="Times New Roman"/>
              </a:rPr>
              <a:t>trest zákazu prijímať pomoc a podporu poskytovanú z fondov Európskej únie, </a:t>
            </a:r>
            <a:endParaRPr/>
          </a:p>
          <a:p>
            <a:pPr indent="-457200" lvl="0" marL="457200" rtl="0" algn="just">
              <a:lnSpc>
                <a:spcPct val="90000"/>
              </a:lnSpc>
              <a:spcBef>
                <a:spcPts val="750"/>
              </a:spcBef>
              <a:spcAft>
                <a:spcPts val="0"/>
              </a:spcAft>
              <a:buClr>
                <a:schemeClr val="dk1"/>
              </a:buClr>
              <a:buSzPts val="2000"/>
              <a:buFont typeface="Times New Roman"/>
              <a:buChar char="-"/>
            </a:pPr>
            <a:r>
              <a:rPr lang="sk-SK" sz="2000">
                <a:solidFill>
                  <a:schemeClr val="dk1"/>
                </a:solidFill>
                <a:latin typeface="Times New Roman"/>
                <a:ea typeface="Times New Roman"/>
                <a:cs typeface="Times New Roman"/>
                <a:sym typeface="Times New Roman"/>
              </a:rPr>
              <a:t>trest zákazu účasti vo verejnom obstarávaní, </a:t>
            </a:r>
            <a:endParaRPr/>
          </a:p>
          <a:p>
            <a:pPr indent="-457200" lvl="0" marL="457200" rtl="0" algn="just">
              <a:lnSpc>
                <a:spcPct val="90000"/>
              </a:lnSpc>
              <a:spcBef>
                <a:spcPts val="750"/>
              </a:spcBef>
              <a:spcAft>
                <a:spcPts val="0"/>
              </a:spcAft>
              <a:buClr>
                <a:schemeClr val="dk1"/>
              </a:buClr>
              <a:buSzPts val="2000"/>
              <a:buFont typeface="Times New Roman"/>
              <a:buChar char="-"/>
            </a:pPr>
            <a:r>
              <a:rPr lang="sk-SK" sz="2000">
                <a:solidFill>
                  <a:schemeClr val="dk1"/>
                </a:solidFill>
                <a:latin typeface="Times New Roman"/>
                <a:ea typeface="Times New Roman"/>
                <a:cs typeface="Times New Roman"/>
                <a:sym typeface="Times New Roman"/>
              </a:rPr>
              <a:t>trest zverejnenia odsudzujúceho rozsudku.</a:t>
            </a:r>
            <a:endParaRPr/>
          </a:p>
          <a:p>
            <a:pPr indent="0" lvl="0" marL="0" rtl="0" algn="just">
              <a:lnSpc>
                <a:spcPct val="10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p:txBody>
      </p:sp>
      <p:pic>
        <p:nvPicPr>
          <p:cNvPr id="159" name="Google Shape;159;p23"/>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4"/>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165" name="Google Shape;165;p24"/>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1D355C"/>
              </a:buClr>
              <a:buSzPts val="1800"/>
              <a:buNone/>
            </a:pPr>
            <a:r>
              <a:t/>
            </a:r>
            <a:endParaRPr b="1" sz="18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2000"/>
              <a:buNone/>
            </a:pPr>
            <a:r>
              <a:rPr b="1" lang="sk-SK" sz="2000">
                <a:solidFill>
                  <a:schemeClr val="dk1"/>
                </a:solidFill>
                <a:latin typeface="Times New Roman"/>
                <a:ea typeface="Times New Roman"/>
                <a:cs typeface="Times New Roman"/>
                <a:sym typeface="Times New Roman"/>
              </a:rPr>
              <a:t>Postup vyšetrovateľa pri trestnom stíhaní</a:t>
            </a:r>
            <a:endParaRPr/>
          </a:p>
          <a:p>
            <a:pPr indent="0" lvl="0" marL="0" rtl="0" algn="l">
              <a:lnSpc>
                <a:spcPct val="100000"/>
              </a:lnSpc>
              <a:spcBef>
                <a:spcPts val="0"/>
              </a:spcBef>
              <a:spcAft>
                <a:spcPts val="0"/>
              </a:spcAft>
              <a:buClr>
                <a:srgbClr val="1D355C"/>
              </a:buClr>
              <a:buSzPts val="2000"/>
              <a:buNone/>
            </a:pPr>
            <a:r>
              <a:t/>
            </a:r>
            <a:endParaRPr b="1" sz="2000">
              <a:solidFill>
                <a:schemeClr val="dk1"/>
              </a:solidFill>
              <a:latin typeface="Times New Roman"/>
              <a:ea typeface="Times New Roman"/>
              <a:cs typeface="Times New Roman"/>
              <a:sym typeface="Times New Roman"/>
            </a:endParaRPr>
          </a:p>
          <a:p>
            <a:pPr indent="-171450" lvl="0" marL="171450" rtl="0" algn="l">
              <a:lnSpc>
                <a:spcPct val="100000"/>
              </a:lnSpc>
              <a:spcBef>
                <a:spcPts val="0"/>
              </a:spcBef>
              <a:spcAft>
                <a:spcPts val="0"/>
              </a:spcAft>
              <a:buClr>
                <a:schemeClr val="dk1"/>
              </a:buClr>
              <a:buSzPts val="1800"/>
              <a:buFont typeface="Times New Roman"/>
              <a:buChar char="-"/>
            </a:pPr>
            <a:r>
              <a:rPr lang="sk-SK" sz="1800">
                <a:solidFill>
                  <a:schemeClr val="dk1"/>
                </a:solidFill>
                <a:latin typeface="Times New Roman"/>
                <a:ea typeface="Times New Roman"/>
                <a:cs typeface="Times New Roman"/>
                <a:sym typeface="Times New Roman"/>
              </a:rPr>
              <a:t> predvolanie v procesnom postavení svedka</a:t>
            </a:r>
            <a:endParaRPr/>
          </a:p>
          <a:p>
            <a:pPr indent="-171450" lvl="0" marL="171450" rtl="0" algn="l">
              <a:lnSpc>
                <a:spcPct val="100000"/>
              </a:lnSpc>
              <a:spcBef>
                <a:spcPts val="0"/>
              </a:spcBef>
              <a:spcAft>
                <a:spcPts val="0"/>
              </a:spcAft>
              <a:buClr>
                <a:schemeClr val="dk1"/>
              </a:buClr>
              <a:buSzPts val="1800"/>
              <a:buFont typeface="Times New Roman"/>
              <a:buChar char="-"/>
            </a:pPr>
            <a:r>
              <a:rPr lang="sk-SK" sz="1800">
                <a:solidFill>
                  <a:schemeClr val="dk1"/>
                </a:solidFill>
                <a:latin typeface="Times New Roman"/>
                <a:ea typeface="Times New Roman"/>
                <a:cs typeface="Times New Roman"/>
                <a:sym typeface="Times New Roman"/>
              </a:rPr>
              <a:t> výzva na predloženie listín</a:t>
            </a:r>
            <a:endParaRPr/>
          </a:p>
          <a:p>
            <a:pPr indent="-171450" lvl="0" marL="171450" rtl="0" algn="l">
              <a:lnSpc>
                <a:spcPct val="100000"/>
              </a:lnSpc>
              <a:spcBef>
                <a:spcPts val="0"/>
              </a:spcBef>
              <a:spcAft>
                <a:spcPts val="0"/>
              </a:spcAft>
              <a:buClr>
                <a:schemeClr val="dk1"/>
              </a:buClr>
              <a:buSzPts val="1800"/>
              <a:buFont typeface="Times New Roman"/>
              <a:buChar char="-"/>
            </a:pPr>
            <a:r>
              <a:rPr lang="sk-SK" sz="1800">
                <a:solidFill>
                  <a:schemeClr val="dk1"/>
                </a:solidFill>
                <a:latin typeface="Times New Roman"/>
                <a:ea typeface="Times New Roman"/>
                <a:cs typeface="Times New Roman"/>
                <a:sym typeface="Times New Roman"/>
              </a:rPr>
              <a:t> ustanovenie znalca (v prípade potreby znaleckého dokazovania)</a:t>
            </a:r>
            <a:endParaRPr/>
          </a:p>
          <a:p>
            <a:pPr indent="-171450" lvl="0" marL="171450" rtl="0" algn="l">
              <a:lnSpc>
                <a:spcPct val="100000"/>
              </a:lnSpc>
              <a:spcBef>
                <a:spcPts val="0"/>
              </a:spcBef>
              <a:spcAft>
                <a:spcPts val="0"/>
              </a:spcAft>
              <a:buClr>
                <a:schemeClr val="dk1"/>
              </a:buClr>
              <a:buSzPts val="1800"/>
              <a:buFont typeface="Times New Roman"/>
              <a:buChar char="-"/>
            </a:pPr>
            <a:r>
              <a:rPr lang="sk-SK" sz="1800">
                <a:solidFill>
                  <a:schemeClr val="dk1"/>
                </a:solidFill>
                <a:latin typeface="Times New Roman"/>
                <a:ea typeface="Times New Roman"/>
                <a:cs typeface="Times New Roman"/>
                <a:sym typeface="Times New Roman"/>
              </a:rPr>
              <a:t> vypracovanie znaleckého posudku</a:t>
            </a:r>
            <a:endParaRPr/>
          </a:p>
          <a:p>
            <a:pPr indent="-171450" lvl="0" marL="171450" rtl="0" algn="l">
              <a:lnSpc>
                <a:spcPct val="100000"/>
              </a:lnSpc>
              <a:spcBef>
                <a:spcPts val="0"/>
              </a:spcBef>
              <a:spcAft>
                <a:spcPts val="0"/>
              </a:spcAft>
              <a:buClr>
                <a:schemeClr val="dk1"/>
              </a:buClr>
              <a:buSzPts val="1800"/>
              <a:buFont typeface="Times New Roman"/>
              <a:buChar char="-"/>
            </a:pPr>
            <a:r>
              <a:rPr lang="sk-SK" sz="1800">
                <a:solidFill>
                  <a:schemeClr val="dk1"/>
                </a:solidFill>
                <a:latin typeface="Times New Roman"/>
                <a:ea typeface="Times New Roman"/>
                <a:cs typeface="Times New Roman"/>
                <a:sym typeface="Times New Roman"/>
              </a:rPr>
              <a:t> vykonávanie dôkazov – kontradiktórnosť procesu</a:t>
            </a:r>
            <a:endParaRPr/>
          </a:p>
          <a:p>
            <a:pPr indent="-171450" lvl="0" marL="171450" rtl="0" algn="l">
              <a:lnSpc>
                <a:spcPct val="100000"/>
              </a:lnSpc>
              <a:spcBef>
                <a:spcPts val="0"/>
              </a:spcBef>
              <a:spcAft>
                <a:spcPts val="0"/>
              </a:spcAft>
              <a:buClr>
                <a:schemeClr val="dk1"/>
              </a:buClr>
              <a:buSzPts val="1800"/>
              <a:buFont typeface="Times New Roman"/>
              <a:buChar char="-"/>
            </a:pPr>
            <a:r>
              <a:rPr lang="sk-SK" sz="1800">
                <a:solidFill>
                  <a:schemeClr val="dk1"/>
                </a:solidFill>
                <a:latin typeface="Times New Roman"/>
                <a:ea typeface="Times New Roman"/>
                <a:cs typeface="Times New Roman"/>
                <a:sym typeface="Times New Roman"/>
              </a:rPr>
              <a:t> vznesenie obvinenia </a:t>
            </a:r>
            <a:endParaRPr/>
          </a:p>
          <a:p>
            <a:pPr indent="-171450" lvl="0" marL="171450" rtl="0" algn="l">
              <a:lnSpc>
                <a:spcPct val="100000"/>
              </a:lnSpc>
              <a:spcBef>
                <a:spcPts val="0"/>
              </a:spcBef>
              <a:spcAft>
                <a:spcPts val="0"/>
              </a:spcAft>
              <a:buClr>
                <a:schemeClr val="dk1"/>
              </a:buClr>
              <a:buSzPts val="1800"/>
              <a:buFont typeface="Times New Roman"/>
              <a:buChar char="-"/>
            </a:pPr>
            <a:r>
              <a:rPr lang="sk-SK" sz="1800">
                <a:solidFill>
                  <a:schemeClr val="dk1"/>
                </a:solidFill>
                <a:latin typeface="Times New Roman"/>
                <a:ea typeface="Times New Roman"/>
                <a:cs typeface="Times New Roman"/>
                <a:sym typeface="Times New Roman"/>
              </a:rPr>
              <a:t> procesné práva obvineného (prefotenie spisu, podanie sťažnosti atď.)</a:t>
            </a:r>
            <a:endParaRPr/>
          </a:p>
          <a:p>
            <a:pPr indent="-171450" lvl="0" marL="171450" rtl="0" algn="l">
              <a:lnSpc>
                <a:spcPct val="100000"/>
              </a:lnSpc>
              <a:spcBef>
                <a:spcPts val="0"/>
              </a:spcBef>
              <a:spcAft>
                <a:spcPts val="0"/>
              </a:spcAft>
              <a:buClr>
                <a:schemeClr val="dk1"/>
              </a:buClr>
              <a:buSzPts val="1800"/>
              <a:buFont typeface="Times New Roman"/>
              <a:buChar char="-"/>
            </a:pPr>
            <a:r>
              <a:rPr lang="sk-SK" sz="1800">
                <a:solidFill>
                  <a:schemeClr val="dk1"/>
                </a:solidFill>
                <a:latin typeface="Times New Roman"/>
                <a:ea typeface="Times New Roman"/>
                <a:cs typeface="Times New Roman"/>
                <a:sym typeface="Times New Roman"/>
              </a:rPr>
              <a:t> podanie obžaloby na trestný súd</a:t>
            </a:r>
            <a:endParaRPr/>
          </a:p>
          <a:p>
            <a:pPr indent="-171450" lvl="0" marL="171450" rtl="0" algn="l">
              <a:lnSpc>
                <a:spcPct val="100000"/>
              </a:lnSpc>
              <a:spcBef>
                <a:spcPts val="0"/>
              </a:spcBef>
              <a:spcAft>
                <a:spcPts val="0"/>
              </a:spcAft>
              <a:buClr>
                <a:schemeClr val="dk1"/>
              </a:buClr>
              <a:buSzPts val="1800"/>
              <a:buFont typeface="Times New Roman"/>
              <a:buChar char="-"/>
            </a:pPr>
            <a:r>
              <a:rPr lang="sk-SK" sz="1800">
                <a:solidFill>
                  <a:schemeClr val="dk1"/>
                </a:solidFill>
                <a:latin typeface="Times New Roman"/>
                <a:ea typeface="Times New Roman"/>
                <a:cs typeface="Times New Roman"/>
                <a:sym typeface="Times New Roman"/>
              </a:rPr>
              <a:t> adhézne konanie – náhrada škody</a:t>
            </a:r>
            <a:endParaRPr/>
          </a:p>
          <a:p>
            <a:pPr indent="-171450" lvl="0" marL="171450" rtl="0" algn="l">
              <a:lnSpc>
                <a:spcPct val="100000"/>
              </a:lnSpc>
              <a:spcBef>
                <a:spcPts val="0"/>
              </a:spcBef>
              <a:spcAft>
                <a:spcPts val="0"/>
              </a:spcAft>
              <a:buClr>
                <a:schemeClr val="dk1"/>
              </a:buClr>
              <a:buSzPts val="1800"/>
              <a:buFont typeface="Times New Roman"/>
              <a:buChar char="-"/>
            </a:pPr>
            <a:r>
              <a:rPr lang="sk-SK" sz="1800">
                <a:solidFill>
                  <a:schemeClr val="dk1"/>
                </a:solidFill>
                <a:latin typeface="Times New Roman"/>
                <a:ea typeface="Times New Roman"/>
                <a:cs typeface="Times New Roman"/>
                <a:sym typeface="Times New Roman"/>
              </a:rPr>
              <a:t> vydanie trestného rozkazu alebo predvolanie na súdne pojednávanie</a:t>
            </a:r>
            <a:endParaRPr/>
          </a:p>
          <a:p>
            <a:pPr indent="0" lvl="0" marL="0" rtl="0" algn="just">
              <a:lnSpc>
                <a:spcPct val="10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p:txBody>
      </p:sp>
      <p:pic>
        <p:nvPicPr>
          <p:cNvPr id="166" name="Google Shape;166;p24"/>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5"/>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172" name="Google Shape;172;p25"/>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1D355C"/>
              </a:buClr>
              <a:buSzPts val="1800"/>
              <a:buNone/>
            </a:pPr>
            <a:r>
              <a:t/>
            </a:r>
            <a:endParaRPr b="1" sz="1800">
              <a:solidFill>
                <a:schemeClr val="dk1"/>
              </a:solidFill>
              <a:latin typeface="Times New Roman"/>
              <a:ea typeface="Times New Roman"/>
              <a:cs typeface="Times New Roman"/>
              <a:sym typeface="Times New Roman"/>
            </a:endParaRPr>
          </a:p>
          <a:p>
            <a:pPr indent="0" lvl="0" marL="0" rtl="0" algn="just">
              <a:lnSpc>
                <a:spcPct val="90000"/>
              </a:lnSpc>
              <a:spcBef>
                <a:spcPts val="750"/>
              </a:spcBef>
              <a:spcAft>
                <a:spcPts val="0"/>
              </a:spcAft>
              <a:buClr>
                <a:srgbClr val="000000"/>
              </a:buClr>
              <a:buSzPts val="1800"/>
              <a:buNone/>
            </a:pPr>
            <a:r>
              <a:rPr b="1" lang="sk-SK" sz="1800">
                <a:solidFill>
                  <a:srgbClr val="000000"/>
                </a:solidFill>
                <a:latin typeface="Times New Roman"/>
                <a:ea typeface="Times New Roman"/>
                <a:cs typeface="Times New Roman"/>
                <a:sym typeface="Times New Roman"/>
              </a:rPr>
              <a:t>Podľa Rozsudku Najvyššieho súdu SR, sp. zn 1Asan/10/2020 </a:t>
            </a:r>
            <a:r>
              <a:rPr b="1" lang="sk-SK" sz="1800">
                <a:solidFill>
                  <a:srgbClr val="000000"/>
                </a:solidFill>
                <a:latin typeface="Arial"/>
                <a:ea typeface="Arial"/>
                <a:cs typeface="Arial"/>
                <a:sym typeface="Arial"/>
              </a:rPr>
              <a:t>zo dňa </a:t>
            </a:r>
            <a:r>
              <a:rPr b="1" lang="sk-SK" sz="1800">
                <a:solidFill>
                  <a:srgbClr val="000000"/>
                </a:solidFill>
                <a:latin typeface="Times New Roman"/>
                <a:ea typeface="Times New Roman"/>
                <a:cs typeface="Times New Roman"/>
                <a:sym typeface="Times New Roman"/>
              </a:rPr>
              <a:t>25.05.2021</a:t>
            </a:r>
            <a:r>
              <a:rPr b="1" lang="sk-SK" sz="1800">
                <a:solidFill>
                  <a:srgbClr val="000000"/>
                </a:solidFill>
                <a:latin typeface="Arial"/>
                <a:ea typeface="Arial"/>
                <a:cs typeface="Arial"/>
                <a:sym typeface="Arial"/>
              </a:rPr>
              <a:t>: </a:t>
            </a:r>
            <a:r>
              <a:rPr b="1" lang="sk-SK" sz="1800">
                <a:solidFill>
                  <a:srgbClr val="000000"/>
                </a:solidFill>
                <a:latin typeface="Times New Roman"/>
                <a:ea typeface="Times New Roman"/>
                <a:cs typeface="Times New Roman"/>
                <a:sym typeface="Times New Roman"/>
              </a:rPr>
              <a:t> </a:t>
            </a:r>
            <a:endParaRPr/>
          </a:p>
          <a:p>
            <a:pPr indent="0" lvl="0" marL="0" rtl="0" algn="just">
              <a:lnSpc>
                <a:spcPct val="90000"/>
              </a:lnSpc>
              <a:spcBef>
                <a:spcPts val="750"/>
              </a:spcBef>
              <a:spcAft>
                <a:spcPts val="0"/>
              </a:spcAft>
              <a:buClr>
                <a:srgbClr val="000000"/>
              </a:buClr>
              <a:buSzPts val="1800"/>
              <a:buNone/>
            </a:pPr>
            <a:r>
              <a:rPr i="1" lang="sk-SK" sz="1800">
                <a:solidFill>
                  <a:srgbClr val="000000"/>
                </a:solidFill>
                <a:latin typeface="Times New Roman"/>
                <a:ea typeface="Times New Roman"/>
                <a:cs typeface="Times New Roman"/>
                <a:sym typeface="Times New Roman"/>
              </a:rPr>
              <a:t>,,Na to, aby sankcia splnila represívnu funkciu, musí byť citeľná v majetkovej sfére žalobkyne. Na druhej strane je však nutné materiálne sa vysporiadať s </a:t>
            </a:r>
            <a:r>
              <a:rPr i="1" lang="sk-SK" sz="1800">
                <a:solidFill>
                  <a:srgbClr val="C00000"/>
                </a:solidFill>
                <a:latin typeface="Times New Roman"/>
                <a:ea typeface="Times New Roman"/>
                <a:cs typeface="Times New Roman"/>
                <a:sym typeface="Times New Roman"/>
              </a:rPr>
              <a:t>otázkou primeranosti ukladanej sankcie aj s ohľadom na predmet podnikateľskej činnosti žalobkyne, výšky dosahovaného obratu či rentability ňou ponúkaných služieb</a:t>
            </a:r>
            <a:r>
              <a:rPr i="1" lang="sk-SK" sz="1800">
                <a:solidFill>
                  <a:srgbClr val="000000"/>
                </a:solidFill>
                <a:latin typeface="Times New Roman"/>
                <a:ea typeface="Times New Roman"/>
                <a:cs typeface="Times New Roman"/>
                <a:sym typeface="Times New Roman"/>
              </a:rPr>
              <a:t>. Jednoducho predtým, ako orgán obchodnej inšpekcie uloží pokutu v určitej výške, mal by zistiť, </a:t>
            </a:r>
            <a:r>
              <a:rPr b="1" i="1" lang="sk-SK" sz="1800">
                <a:solidFill>
                  <a:srgbClr val="C00000"/>
                </a:solidFill>
                <a:latin typeface="Times New Roman"/>
                <a:ea typeface="Times New Roman"/>
                <a:cs typeface="Times New Roman"/>
                <a:sym typeface="Times New Roman"/>
              </a:rPr>
              <a:t>aký finančný dopad to bude mať na sankcionovaný subjekt</a:t>
            </a:r>
            <a:r>
              <a:rPr i="1" lang="sk-SK" sz="1800">
                <a:solidFill>
                  <a:srgbClr val="000000"/>
                </a:solidFill>
                <a:latin typeface="Times New Roman"/>
                <a:ea typeface="Times New Roman"/>
                <a:cs typeface="Times New Roman"/>
                <a:sym typeface="Times New Roman"/>
              </a:rPr>
              <a:t>. Individuálny prístup k ukladaniu sankcií na podklade zdôvodneného uváženia miery naplnenia jednotlivých zákonných sankčných kritérií by mal podľa názoru kasačného súdu vždy prevážiť nad akýmsi paušalizovaným pokutovaním určitého typu porušenia zákona, aj keď je takýto postup možno podporený doterajšou rozhodovacou praxou orgánov obchodnej inšpekcie.’’</a:t>
            </a:r>
            <a:endParaRPr sz="1800">
              <a:latin typeface="Times New Roman"/>
              <a:ea typeface="Times New Roman"/>
              <a:cs typeface="Times New Roman"/>
              <a:sym typeface="Times New Roman"/>
            </a:endParaRPr>
          </a:p>
          <a:p>
            <a:pPr indent="0" lvl="0" marL="0" rtl="0" algn="just">
              <a:lnSpc>
                <a:spcPct val="10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p:txBody>
      </p:sp>
      <p:pic>
        <p:nvPicPr>
          <p:cNvPr id="173" name="Google Shape;173;p25"/>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26"/>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179" name="Google Shape;179;p26"/>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1D355C"/>
              </a:buClr>
              <a:buSzPts val="1800"/>
              <a:buNone/>
            </a:pPr>
            <a:r>
              <a:t/>
            </a:r>
            <a:endParaRPr b="1" sz="18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2000"/>
              <a:buNone/>
            </a:pPr>
            <a:r>
              <a:rPr b="1" lang="sk-SK" sz="2000">
                <a:solidFill>
                  <a:schemeClr val="dk1"/>
                </a:solidFill>
                <a:latin typeface="Times New Roman"/>
                <a:ea typeface="Times New Roman"/>
                <a:cs typeface="Times New Roman"/>
                <a:sym typeface="Times New Roman"/>
              </a:rPr>
              <a:t>Zodpovednosť v správnom a verejnom práve</a:t>
            </a:r>
            <a:endParaRPr/>
          </a:p>
          <a:p>
            <a:pPr indent="0" lvl="0" marL="0" rtl="0" algn="l">
              <a:lnSpc>
                <a:spcPct val="90000"/>
              </a:lnSpc>
              <a:spcBef>
                <a:spcPts val="750"/>
              </a:spcBef>
              <a:spcAft>
                <a:spcPts val="0"/>
              </a:spcAft>
              <a:buClr>
                <a:srgbClr val="1D355C"/>
              </a:buClr>
              <a:buSzPts val="1600"/>
              <a:buNone/>
            </a:pPr>
            <a:r>
              <a:t/>
            </a:r>
            <a:endParaRPr b="1" sz="16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1600"/>
              <a:buNone/>
            </a:pPr>
            <a:r>
              <a:rPr b="1" lang="sk-SK" sz="1600">
                <a:solidFill>
                  <a:schemeClr val="dk1"/>
                </a:solidFill>
                <a:latin typeface="Times New Roman"/>
                <a:ea typeface="Times New Roman"/>
                <a:cs typeface="Times New Roman"/>
                <a:sym typeface="Times New Roman"/>
              </a:rPr>
              <a:t>Aplikačné problémy pri skončení pracovného pomeru:</a:t>
            </a:r>
            <a:endParaRPr/>
          </a:p>
          <a:p>
            <a:pPr indent="0" lvl="0" marL="0" rtl="0" algn="l">
              <a:lnSpc>
                <a:spcPct val="90000"/>
              </a:lnSpc>
              <a:spcBef>
                <a:spcPts val="750"/>
              </a:spcBef>
              <a:spcAft>
                <a:spcPts val="0"/>
              </a:spcAft>
              <a:buClr>
                <a:schemeClr val="dk1"/>
              </a:buClr>
              <a:buSzPts val="1600"/>
              <a:buNone/>
            </a:pPr>
            <a:r>
              <a:rPr lang="sk-SK" sz="1600">
                <a:solidFill>
                  <a:schemeClr val="dk1"/>
                </a:solidFill>
                <a:latin typeface="Times New Roman"/>
                <a:ea typeface="Times New Roman"/>
                <a:cs typeface="Times New Roman"/>
                <a:sym typeface="Times New Roman"/>
              </a:rPr>
              <a:t>a) dohodou</a:t>
            </a:r>
            <a:endParaRPr/>
          </a:p>
          <a:p>
            <a:pPr indent="0" lvl="0" marL="0" rtl="0" algn="l">
              <a:lnSpc>
                <a:spcPct val="90000"/>
              </a:lnSpc>
              <a:spcBef>
                <a:spcPts val="750"/>
              </a:spcBef>
              <a:spcAft>
                <a:spcPts val="0"/>
              </a:spcAft>
              <a:buClr>
                <a:srgbClr val="C00000"/>
              </a:buClr>
              <a:buSzPts val="1600"/>
              <a:buNone/>
            </a:pPr>
            <a:r>
              <a:rPr lang="sk-SK" sz="1600">
                <a:solidFill>
                  <a:srgbClr val="C00000"/>
                </a:solidFill>
                <a:latin typeface="Times New Roman"/>
                <a:ea typeface="Times New Roman"/>
                <a:cs typeface="Times New Roman"/>
                <a:sym typeface="Times New Roman"/>
              </a:rPr>
              <a:t>(absencia náležitostí vôle, nátlak a pod.)</a:t>
            </a:r>
            <a:endParaRPr/>
          </a:p>
          <a:p>
            <a:pPr indent="0" lvl="0" marL="0" rtl="0" algn="l">
              <a:lnSpc>
                <a:spcPct val="90000"/>
              </a:lnSpc>
              <a:spcBef>
                <a:spcPts val="750"/>
              </a:spcBef>
              <a:spcAft>
                <a:spcPts val="0"/>
              </a:spcAft>
              <a:buClr>
                <a:schemeClr val="dk1"/>
              </a:buClr>
              <a:buSzPts val="1600"/>
              <a:buNone/>
            </a:pPr>
            <a:r>
              <a:rPr lang="sk-SK" sz="1600">
                <a:solidFill>
                  <a:schemeClr val="dk1"/>
                </a:solidFill>
                <a:latin typeface="Times New Roman"/>
                <a:ea typeface="Times New Roman"/>
                <a:cs typeface="Times New Roman"/>
                <a:sym typeface="Times New Roman"/>
              </a:rPr>
              <a:t>b) výpoveďou</a:t>
            </a:r>
            <a:endParaRPr/>
          </a:p>
          <a:p>
            <a:pPr indent="0" lvl="0" marL="0" rtl="0" algn="l">
              <a:lnSpc>
                <a:spcPct val="90000"/>
              </a:lnSpc>
              <a:spcBef>
                <a:spcPts val="750"/>
              </a:spcBef>
              <a:spcAft>
                <a:spcPts val="0"/>
              </a:spcAft>
              <a:buClr>
                <a:srgbClr val="C00000"/>
              </a:buClr>
              <a:buSzPts val="1600"/>
              <a:buNone/>
            </a:pPr>
            <a:r>
              <a:rPr lang="sk-SK" sz="1600">
                <a:solidFill>
                  <a:srgbClr val="C00000"/>
                </a:solidFill>
                <a:latin typeface="Times New Roman"/>
                <a:ea typeface="Times New Roman"/>
                <a:cs typeface="Times New Roman"/>
                <a:sym typeface="Times New Roman"/>
              </a:rPr>
              <a:t>(podľa výpovedného dôvodu)</a:t>
            </a:r>
            <a:endParaRPr/>
          </a:p>
          <a:p>
            <a:pPr indent="0" lvl="0" marL="0" rtl="0" algn="l">
              <a:lnSpc>
                <a:spcPct val="90000"/>
              </a:lnSpc>
              <a:spcBef>
                <a:spcPts val="750"/>
              </a:spcBef>
              <a:spcAft>
                <a:spcPts val="0"/>
              </a:spcAft>
              <a:buClr>
                <a:schemeClr val="dk1"/>
              </a:buClr>
              <a:buSzPts val="1600"/>
              <a:buNone/>
            </a:pPr>
            <a:r>
              <a:rPr lang="sk-SK" sz="1600">
                <a:solidFill>
                  <a:schemeClr val="dk1"/>
                </a:solidFill>
                <a:latin typeface="Times New Roman"/>
                <a:ea typeface="Times New Roman"/>
                <a:cs typeface="Times New Roman"/>
                <a:sym typeface="Times New Roman"/>
              </a:rPr>
              <a:t>c) okamžitým skončením</a:t>
            </a:r>
            <a:endParaRPr/>
          </a:p>
          <a:p>
            <a:pPr indent="0" lvl="0" marL="0" rtl="0" algn="l">
              <a:lnSpc>
                <a:spcPct val="90000"/>
              </a:lnSpc>
              <a:spcBef>
                <a:spcPts val="750"/>
              </a:spcBef>
              <a:spcAft>
                <a:spcPts val="0"/>
              </a:spcAft>
              <a:buClr>
                <a:srgbClr val="C00000"/>
              </a:buClr>
              <a:buSzPts val="1600"/>
              <a:buNone/>
            </a:pPr>
            <a:r>
              <a:rPr lang="sk-SK" sz="1600">
                <a:solidFill>
                  <a:srgbClr val="C00000"/>
                </a:solidFill>
                <a:latin typeface="Times New Roman"/>
                <a:ea typeface="Times New Roman"/>
                <a:cs typeface="Times New Roman"/>
                <a:sym typeface="Times New Roman"/>
              </a:rPr>
              <a:t>(nedostatočné skutkové vymedzenie, nezákonnosť dôvodu)</a:t>
            </a:r>
            <a:endParaRPr/>
          </a:p>
          <a:p>
            <a:pPr indent="0" lvl="0" marL="0" rtl="0" algn="l">
              <a:lnSpc>
                <a:spcPct val="90000"/>
              </a:lnSpc>
              <a:spcBef>
                <a:spcPts val="750"/>
              </a:spcBef>
              <a:spcAft>
                <a:spcPts val="0"/>
              </a:spcAft>
              <a:buClr>
                <a:schemeClr val="dk1"/>
              </a:buClr>
              <a:buSzPts val="1600"/>
              <a:buNone/>
            </a:pPr>
            <a:r>
              <a:rPr lang="sk-SK" sz="1600">
                <a:solidFill>
                  <a:schemeClr val="dk1"/>
                </a:solidFill>
                <a:latin typeface="Times New Roman"/>
                <a:ea typeface="Times New Roman"/>
                <a:cs typeface="Times New Roman"/>
                <a:sym typeface="Times New Roman"/>
              </a:rPr>
              <a:t>d) skončením v skúšobnej dobe</a:t>
            </a:r>
            <a:endParaRPr/>
          </a:p>
          <a:p>
            <a:pPr indent="0" lvl="0" marL="0" rtl="0" algn="l">
              <a:lnSpc>
                <a:spcPct val="90000"/>
              </a:lnSpc>
              <a:spcBef>
                <a:spcPts val="750"/>
              </a:spcBef>
              <a:spcAft>
                <a:spcPts val="0"/>
              </a:spcAft>
              <a:buClr>
                <a:srgbClr val="C00000"/>
              </a:buClr>
              <a:buSzPts val="1600"/>
              <a:buNone/>
            </a:pPr>
            <a:r>
              <a:rPr lang="sk-SK" sz="1600">
                <a:solidFill>
                  <a:srgbClr val="C00000"/>
                </a:solidFill>
                <a:latin typeface="Times New Roman"/>
                <a:ea typeface="Times New Roman"/>
                <a:cs typeface="Times New Roman"/>
                <a:sym typeface="Times New Roman"/>
              </a:rPr>
              <a:t>(absencia písomného oznámenia, neprevzatie oznámenia a pod.)</a:t>
            </a:r>
            <a:endParaRPr/>
          </a:p>
        </p:txBody>
      </p:sp>
      <p:pic>
        <p:nvPicPr>
          <p:cNvPr id="180" name="Google Shape;180;p26"/>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27"/>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186" name="Google Shape;186;p27"/>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1D355C"/>
              </a:buClr>
              <a:buSzPts val="1800"/>
              <a:buNone/>
            </a:pPr>
            <a:r>
              <a:t/>
            </a:r>
            <a:endParaRPr b="1" sz="18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2000"/>
              <a:buNone/>
            </a:pPr>
            <a:r>
              <a:rPr b="1" lang="sk-SK" sz="2000">
                <a:solidFill>
                  <a:schemeClr val="dk1"/>
                </a:solidFill>
                <a:latin typeface="Times New Roman"/>
                <a:ea typeface="Times New Roman"/>
                <a:cs typeface="Times New Roman"/>
                <a:sym typeface="Times New Roman"/>
              </a:rPr>
              <a:t>Zodpovednosť v správnom a verejnom práve</a:t>
            </a:r>
            <a:endParaRPr/>
          </a:p>
          <a:p>
            <a:pPr indent="0" lvl="0" marL="0" rtl="0" algn="l">
              <a:lnSpc>
                <a:spcPct val="90000"/>
              </a:lnSpc>
              <a:spcBef>
                <a:spcPts val="750"/>
              </a:spcBef>
              <a:spcAft>
                <a:spcPts val="0"/>
              </a:spcAft>
              <a:buClr>
                <a:srgbClr val="1D355C"/>
              </a:buClr>
              <a:buSzPts val="1600"/>
              <a:buNone/>
            </a:pPr>
            <a:r>
              <a:t/>
            </a:r>
            <a:endParaRPr b="1" sz="16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rgbClr val="C00000"/>
              </a:buClr>
              <a:buSzPts val="1800"/>
              <a:buNone/>
            </a:pPr>
            <a:r>
              <a:rPr b="1" lang="sk-SK" sz="1800">
                <a:solidFill>
                  <a:srgbClr val="C00000"/>
                </a:solidFill>
                <a:latin typeface="Times New Roman"/>
                <a:ea typeface="Times New Roman"/>
                <a:cs typeface="Times New Roman"/>
                <a:sym typeface="Times New Roman"/>
              </a:rPr>
              <a:t>Neplatná výpoveď</a:t>
            </a:r>
            <a:endParaRPr/>
          </a:p>
          <a:p>
            <a:pPr indent="0" lvl="0" marL="0" rtl="0" algn="l">
              <a:lnSpc>
                <a:spcPct val="90000"/>
              </a:lnSpc>
              <a:spcBef>
                <a:spcPts val="750"/>
              </a:spcBef>
              <a:spcAft>
                <a:spcPts val="0"/>
              </a:spcAft>
              <a:buClr>
                <a:srgbClr val="1D355C"/>
              </a:buClr>
              <a:buSzPts val="1600"/>
              <a:buNone/>
            </a:pPr>
            <a:r>
              <a:t/>
            </a:r>
            <a:endParaRPr b="1" sz="1600">
              <a:solidFill>
                <a:schemeClr val="dk1"/>
              </a:solidFill>
              <a:latin typeface="Times New Roman"/>
              <a:ea typeface="Times New Roman"/>
              <a:cs typeface="Times New Roman"/>
              <a:sym typeface="Times New Roman"/>
            </a:endParaRPr>
          </a:p>
          <a:p>
            <a:pPr indent="-171450" lvl="0" marL="171450" rtl="0" algn="l">
              <a:lnSpc>
                <a:spcPct val="90000"/>
              </a:lnSpc>
              <a:spcBef>
                <a:spcPts val="750"/>
              </a:spcBef>
              <a:spcAft>
                <a:spcPts val="0"/>
              </a:spcAft>
              <a:buClr>
                <a:schemeClr val="dk1"/>
              </a:buClr>
              <a:buSzPts val="1600"/>
              <a:buFont typeface="Times New Roman"/>
              <a:buChar char="-"/>
            </a:pPr>
            <a:r>
              <a:rPr lang="sk-SK" sz="1600">
                <a:solidFill>
                  <a:schemeClr val="dk1"/>
                </a:solidFill>
                <a:latin typeface="Times New Roman"/>
                <a:ea typeface="Times New Roman"/>
                <a:cs typeface="Times New Roman"/>
                <a:sym typeface="Times New Roman"/>
              </a:rPr>
              <a:t> nedostatočné rozhodnutie o organizačnej zmene/nedodržanie lehoty</a:t>
            </a:r>
            <a:endParaRPr/>
          </a:p>
          <a:p>
            <a:pPr indent="-171450" lvl="0" marL="171450" rtl="0" algn="l">
              <a:lnSpc>
                <a:spcPct val="90000"/>
              </a:lnSpc>
              <a:spcBef>
                <a:spcPts val="750"/>
              </a:spcBef>
              <a:spcAft>
                <a:spcPts val="0"/>
              </a:spcAft>
              <a:buClr>
                <a:schemeClr val="dk1"/>
              </a:buClr>
              <a:buSzPts val="1600"/>
              <a:buFont typeface="Times New Roman"/>
              <a:buChar char="-"/>
            </a:pPr>
            <a:r>
              <a:rPr lang="sk-SK" sz="1600">
                <a:solidFill>
                  <a:schemeClr val="dk1"/>
                </a:solidFill>
                <a:latin typeface="Times New Roman"/>
                <a:ea typeface="Times New Roman"/>
                <a:cs typeface="Times New Roman"/>
                <a:sym typeface="Times New Roman"/>
              </a:rPr>
              <a:t> zamieňanie porušenia pracovnej disciplíny a neuspokojivého plnenie pracovných úloh</a:t>
            </a:r>
            <a:endParaRPr/>
          </a:p>
          <a:p>
            <a:pPr indent="-171450" lvl="0" marL="171450" rtl="0" algn="l">
              <a:lnSpc>
                <a:spcPct val="90000"/>
              </a:lnSpc>
              <a:spcBef>
                <a:spcPts val="750"/>
              </a:spcBef>
              <a:spcAft>
                <a:spcPts val="0"/>
              </a:spcAft>
              <a:buClr>
                <a:schemeClr val="dk1"/>
              </a:buClr>
              <a:buSzPts val="1600"/>
              <a:buFont typeface="Times New Roman"/>
              <a:buChar char="-"/>
            </a:pPr>
            <a:r>
              <a:rPr lang="sk-SK" sz="1600">
                <a:solidFill>
                  <a:schemeClr val="dk1"/>
                </a:solidFill>
                <a:latin typeface="Times New Roman"/>
                <a:ea typeface="Times New Roman"/>
                <a:cs typeface="Times New Roman"/>
                <a:sym typeface="Times New Roman"/>
              </a:rPr>
              <a:t> absencia splnenia ponukovej povinnosti</a:t>
            </a:r>
            <a:endParaRPr/>
          </a:p>
          <a:p>
            <a:pPr indent="-171450" lvl="0" marL="171450" rtl="0" algn="l">
              <a:lnSpc>
                <a:spcPct val="90000"/>
              </a:lnSpc>
              <a:spcBef>
                <a:spcPts val="750"/>
              </a:spcBef>
              <a:spcAft>
                <a:spcPts val="0"/>
              </a:spcAft>
              <a:buClr>
                <a:schemeClr val="dk1"/>
              </a:buClr>
              <a:buSzPts val="1600"/>
              <a:buFont typeface="Times New Roman"/>
              <a:buChar char="-"/>
            </a:pPr>
            <a:r>
              <a:rPr lang="sk-SK" sz="1600">
                <a:solidFill>
                  <a:schemeClr val="dk1"/>
                </a:solidFill>
                <a:latin typeface="Times New Roman"/>
                <a:ea typeface="Times New Roman"/>
                <a:cs typeface="Times New Roman"/>
                <a:sym typeface="Times New Roman"/>
              </a:rPr>
              <a:t> výpoveď v ochrannej dobe (nevzťahuje sa na dohodu, okamžité skončenie, skončenie v skúšobnej dobe)</a:t>
            </a:r>
            <a:endParaRPr/>
          </a:p>
          <a:p>
            <a:pPr indent="-171450" lvl="0" marL="171450" rtl="0" algn="l">
              <a:lnSpc>
                <a:spcPct val="90000"/>
              </a:lnSpc>
              <a:spcBef>
                <a:spcPts val="750"/>
              </a:spcBef>
              <a:spcAft>
                <a:spcPts val="0"/>
              </a:spcAft>
              <a:buClr>
                <a:schemeClr val="dk1"/>
              </a:buClr>
              <a:buSzPts val="1600"/>
              <a:buFont typeface="Times New Roman"/>
              <a:buChar char="-"/>
            </a:pPr>
            <a:r>
              <a:rPr lang="sk-SK" sz="1600">
                <a:solidFill>
                  <a:schemeClr val="dk1"/>
                </a:solidFill>
                <a:latin typeface="Times New Roman"/>
                <a:ea typeface="Times New Roman"/>
                <a:cs typeface="Times New Roman"/>
                <a:sym typeface="Times New Roman"/>
              </a:rPr>
              <a:t> absencia prerokovania so zástupcami zamestnancov</a:t>
            </a:r>
            <a:endParaRPr/>
          </a:p>
        </p:txBody>
      </p:sp>
      <p:pic>
        <p:nvPicPr>
          <p:cNvPr id="187" name="Google Shape;187;p27"/>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28"/>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100">
                <a:solidFill>
                  <a:schemeClr val="dk1"/>
                </a:solidFill>
                <a:latin typeface="Times New Roman"/>
                <a:ea typeface="Times New Roman"/>
                <a:cs typeface="Times New Roman"/>
                <a:sym typeface="Times New Roman"/>
              </a:rPr>
            </a:br>
            <a:br>
              <a:rPr b="1" i="0" lang="sk-SK" sz="31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193" name="Google Shape;193;p28"/>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1D355C"/>
              </a:buClr>
              <a:buSzPts val="1800"/>
              <a:buNone/>
            </a:pPr>
            <a:r>
              <a:t/>
            </a:r>
            <a:endParaRPr sz="1800" u="sng">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2000"/>
              <a:buNone/>
            </a:pPr>
            <a:r>
              <a:rPr b="1" lang="sk-SK" sz="2000">
                <a:solidFill>
                  <a:schemeClr val="dk1"/>
                </a:solidFill>
                <a:latin typeface="Times New Roman"/>
                <a:ea typeface="Times New Roman"/>
                <a:cs typeface="Times New Roman"/>
                <a:sym typeface="Times New Roman"/>
              </a:rPr>
              <a:t>Zodpovednosť v správnom a verejnom práve</a:t>
            </a:r>
            <a:endParaRPr/>
          </a:p>
          <a:p>
            <a:pPr indent="0" lvl="0" marL="0" rtl="0" algn="l">
              <a:lnSpc>
                <a:spcPct val="90000"/>
              </a:lnSpc>
              <a:spcBef>
                <a:spcPts val="750"/>
              </a:spcBef>
              <a:spcAft>
                <a:spcPts val="0"/>
              </a:spcAft>
              <a:buClr>
                <a:srgbClr val="1D355C"/>
              </a:buClr>
              <a:buSzPts val="1800"/>
              <a:buNone/>
            </a:pPr>
            <a:r>
              <a:t/>
            </a:r>
            <a:endParaRPr sz="1800" u="sng">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rgbClr val="C00000"/>
              </a:buClr>
              <a:buSzPts val="1800"/>
              <a:buNone/>
            </a:pPr>
            <a:r>
              <a:rPr b="1" lang="sk-SK" sz="1800">
                <a:solidFill>
                  <a:srgbClr val="C00000"/>
                </a:solidFill>
                <a:latin typeface="Times New Roman"/>
                <a:ea typeface="Times New Roman"/>
                <a:cs typeface="Times New Roman"/>
                <a:sym typeface="Times New Roman"/>
              </a:rPr>
              <a:t>1) Zákonné povinnosti </a:t>
            </a:r>
            <a:endParaRPr/>
          </a:p>
          <a:p>
            <a:pPr indent="0" lvl="0" marL="0" rtl="0" algn="l">
              <a:lnSpc>
                <a:spcPct val="90000"/>
              </a:lnSpc>
              <a:spcBef>
                <a:spcPts val="750"/>
              </a:spcBef>
              <a:spcAft>
                <a:spcPts val="0"/>
              </a:spcAft>
              <a:buClr>
                <a:schemeClr val="dk1"/>
              </a:buClr>
              <a:buSzPts val="1800"/>
              <a:buNone/>
            </a:pPr>
            <a:r>
              <a:rPr lang="sk-SK" sz="1800">
                <a:solidFill>
                  <a:schemeClr val="dk1"/>
                </a:solidFill>
                <a:latin typeface="Times New Roman"/>
                <a:ea typeface="Times New Roman"/>
                <a:cs typeface="Times New Roman"/>
                <a:sym typeface="Times New Roman"/>
              </a:rPr>
              <a:t>a) Zákonník práce</a:t>
            </a:r>
            <a:endParaRPr/>
          </a:p>
          <a:p>
            <a:pPr indent="0" lvl="0" marL="0" rtl="0" algn="l">
              <a:lnSpc>
                <a:spcPct val="90000"/>
              </a:lnSpc>
              <a:spcBef>
                <a:spcPts val="750"/>
              </a:spcBef>
              <a:spcAft>
                <a:spcPts val="0"/>
              </a:spcAft>
              <a:buClr>
                <a:schemeClr val="dk1"/>
              </a:buClr>
              <a:buSzPts val="1800"/>
              <a:buNone/>
            </a:pPr>
            <a:r>
              <a:rPr lang="sk-SK" sz="1800">
                <a:solidFill>
                  <a:schemeClr val="dk1"/>
                </a:solidFill>
                <a:latin typeface="Times New Roman"/>
                <a:ea typeface="Times New Roman"/>
                <a:cs typeface="Times New Roman"/>
                <a:sym typeface="Times New Roman"/>
              </a:rPr>
              <a:t>b) Zákon o bezpečnosti a ochrane zdravia pri práci </a:t>
            </a:r>
            <a:endParaRPr/>
          </a:p>
          <a:p>
            <a:pPr indent="0" lvl="0" marL="0" rtl="0" algn="l">
              <a:lnSpc>
                <a:spcPct val="90000"/>
              </a:lnSpc>
              <a:spcBef>
                <a:spcPts val="750"/>
              </a:spcBef>
              <a:spcAft>
                <a:spcPts val="0"/>
              </a:spcAft>
              <a:buClr>
                <a:schemeClr val="dk1"/>
              </a:buClr>
              <a:buSzPts val="1800"/>
              <a:buNone/>
            </a:pPr>
            <a:r>
              <a:rPr lang="sk-SK" sz="1800">
                <a:solidFill>
                  <a:schemeClr val="dk1"/>
                </a:solidFill>
                <a:latin typeface="Times New Roman"/>
                <a:ea typeface="Times New Roman"/>
                <a:cs typeface="Times New Roman"/>
                <a:sym typeface="Times New Roman"/>
              </a:rPr>
              <a:t>c) Ďalšie právne predpisy a vykonávacie vyhlášky</a:t>
            </a:r>
            <a:endParaRPr/>
          </a:p>
          <a:p>
            <a:pPr indent="0" lvl="0" marL="0" rtl="0" algn="l">
              <a:lnSpc>
                <a:spcPct val="90000"/>
              </a:lnSpc>
              <a:spcBef>
                <a:spcPts val="750"/>
              </a:spcBef>
              <a:spcAft>
                <a:spcPts val="0"/>
              </a:spcAft>
              <a:buClr>
                <a:srgbClr val="1D355C"/>
              </a:buClr>
              <a:buSzPts val="1800"/>
              <a:buNone/>
            </a:pPr>
            <a:r>
              <a:t/>
            </a:r>
            <a:endParaRPr sz="18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rgbClr val="C00000"/>
              </a:buClr>
              <a:buSzPts val="1800"/>
              <a:buNone/>
            </a:pPr>
            <a:r>
              <a:rPr b="1" lang="sk-SK" sz="1800">
                <a:solidFill>
                  <a:srgbClr val="C00000"/>
                </a:solidFill>
                <a:latin typeface="Times New Roman"/>
                <a:ea typeface="Times New Roman"/>
                <a:cs typeface="Times New Roman"/>
                <a:sym typeface="Times New Roman"/>
              </a:rPr>
              <a:t>2) Zmluvné povinnosti</a:t>
            </a:r>
            <a:endParaRPr/>
          </a:p>
          <a:p>
            <a:pPr indent="0" lvl="0" marL="0" rtl="0" algn="l">
              <a:lnSpc>
                <a:spcPct val="90000"/>
              </a:lnSpc>
              <a:spcBef>
                <a:spcPts val="750"/>
              </a:spcBef>
              <a:spcAft>
                <a:spcPts val="0"/>
              </a:spcAft>
              <a:buClr>
                <a:schemeClr val="dk1"/>
              </a:buClr>
              <a:buSzPts val="1800"/>
              <a:buNone/>
            </a:pPr>
            <a:r>
              <a:rPr lang="sk-SK" sz="1800">
                <a:solidFill>
                  <a:schemeClr val="dk1"/>
                </a:solidFill>
                <a:latin typeface="Times New Roman"/>
                <a:ea typeface="Times New Roman"/>
                <a:cs typeface="Times New Roman"/>
                <a:sym typeface="Times New Roman"/>
              </a:rPr>
              <a:t>a) Pracovná zmluva</a:t>
            </a:r>
            <a:endParaRPr/>
          </a:p>
          <a:p>
            <a:pPr indent="0" lvl="0" marL="0" rtl="0" algn="l">
              <a:lnSpc>
                <a:spcPct val="90000"/>
              </a:lnSpc>
              <a:spcBef>
                <a:spcPts val="750"/>
              </a:spcBef>
              <a:spcAft>
                <a:spcPts val="0"/>
              </a:spcAft>
              <a:buClr>
                <a:schemeClr val="dk1"/>
              </a:buClr>
              <a:buSzPts val="1800"/>
              <a:buNone/>
            </a:pPr>
            <a:r>
              <a:rPr lang="sk-SK" sz="1800">
                <a:solidFill>
                  <a:schemeClr val="dk1"/>
                </a:solidFill>
                <a:latin typeface="Times New Roman"/>
                <a:ea typeface="Times New Roman"/>
                <a:cs typeface="Times New Roman"/>
                <a:sym typeface="Times New Roman"/>
              </a:rPr>
              <a:t>b) Interné smernice a iné dokumenty</a:t>
            </a:r>
            <a:endParaRPr/>
          </a:p>
        </p:txBody>
      </p:sp>
      <p:pic>
        <p:nvPicPr>
          <p:cNvPr id="194" name="Google Shape;194;p28"/>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29"/>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200" name="Google Shape;200;p29"/>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rgbClr val="C00000"/>
              </a:buClr>
              <a:buSzPts val="2200"/>
              <a:buNone/>
            </a:pPr>
            <a:r>
              <a:rPr b="1" lang="sk-SK" sz="2200">
                <a:solidFill>
                  <a:srgbClr val="C00000"/>
                </a:solidFill>
                <a:latin typeface="Times New Roman"/>
                <a:ea typeface="Times New Roman"/>
                <a:cs typeface="Times New Roman"/>
                <a:sym typeface="Times New Roman"/>
              </a:rPr>
              <a:t>Zákonné povinnosti </a:t>
            </a:r>
            <a:endParaRPr/>
          </a:p>
          <a:p>
            <a:pPr indent="0" lvl="0" marL="0" rtl="0" algn="l">
              <a:lnSpc>
                <a:spcPct val="90000"/>
              </a:lnSpc>
              <a:spcBef>
                <a:spcPts val="75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2000"/>
              <a:buNone/>
            </a:pPr>
            <a:r>
              <a:rPr b="1" lang="sk-SK" sz="2000">
                <a:solidFill>
                  <a:schemeClr val="dk1"/>
                </a:solidFill>
                <a:latin typeface="Times New Roman"/>
                <a:ea typeface="Times New Roman"/>
                <a:cs typeface="Times New Roman"/>
                <a:sym typeface="Times New Roman"/>
              </a:rPr>
              <a:t>Podľa § 82 Zákonníka práce, vedúci zamestnanec je povinný najmä</a:t>
            </a:r>
            <a:r>
              <a:rPr lang="sk-SK" sz="2000">
                <a:solidFill>
                  <a:schemeClr val="dk1"/>
                </a:solidFill>
                <a:latin typeface="Times New Roman"/>
                <a:ea typeface="Times New Roman"/>
                <a:cs typeface="Times New Roman"/>
                <a:sym typeface="Times New Roman"/>
              </a:rPr>
              <a:t>:</a:t>
            </a:r>
            <a:endParaRPr/>
          </a:p>
          <a:p>
            <a:pPr indent="0" lvl="0" marL="0" rtl="0" algn="l">
              <a:lnSpc>
                <a:spcPct val="90000"/>
              </a:lnSpc>
              <a:spcBef>
                <a:spcPts val="75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riadiť a kontrolovať prácu zamestnancov, a dodávateľov prác a služieb</a:t>
            </a:r>
            <a:endParaRPr/>
          </a:p>
          <a:p>
            <a:pPr indent="0" lvl="0" marL="0" rtl="0" algn="l">
              <a:lnSpc>
                <a:spcPct val="90000"/>
              </a:lnSpc>
              <a:spcBef>
                <a:spcPts val="75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utvárať priaznivé pracovné podmienky a zaisťovať BOZP, </a:t>
            </a:r>
            <a:endParaRPr/>
          </a:p>
          <a:p>
            <a:pPr indent="0" lvl="0" marL="0" rtl="0" algn="l">
              <a:lnSpc>
                <a:spcPct val="90000"/>
              </a:lnSpc>
              <a:spcBef>
                <a:spcPts val="75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utvárať priaznivé podmienky na zvyšovanie odbornej úrovne zamestnancov a na uspokojovanie ich sociálnych potrieb, </a:t>
            </a:r>
            <a:endParaRPr/>
          </a:p>
          <a:p>
            <a:pPr indent="0" lvl="0" marL="0" rtl="0" algn="l">
              <a:lnSpc>
                <a:spcPct val="90000"/>
              </a:lnSpc>
              <a:spcBef>
                <a:spcPts val="75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zabezpečovať, aby nedochádzalo k porušovaniu pracovnej disciplíny,</a:t>
            </a:r>
            <a:endParaRPr/>
          </a:p>
          <a:p>
            <a:pPr indent="0" lvl="0" marL="0" rtl="0" algn="l">
              <a:lnSpc>
                <a:spcPct val="90000"/>
              </a:lnSpc>
              <a:spcBef>
                <a:spcPts val="75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zabezpečovať prijatie včasných a účinných opatrení na ochranu majetku zamestnávateľa a pod.</a:t>
            </a:r>
            <a:endParaRPr/>
          </a:p>
        </p:txBody>
      </p:sp>
      <p:pic>
        <p:nvPicPr>
          <p:cNvPr id="201" name="Google Shape;201;p29"/>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0"/>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207" name="Google Shape;207;p30"/>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2400"/>
              <a:buNone/>
            </a:pPr>
            <a:r>
              <a:rPr b="1" lang="sk-SK" sz="2400">
                <a:solidFill>
                  <a:schemeClr val="dk1"/>
                </a:solidFill>
                <a:latin typeface="Times New Roman"/>
                <a:ea typeface="Times New Roman"/>
                <a:cs typeface="Times New Roman"/>
                <a:sym typeface="Times New Roman"/>
              </a:rPr>
              <a:t>Podľa § 19 ods. 1 písm. c) Zákona o inšpekcii práce</a:t>
            </a:r>
            <a:endParaRPr/>
          </a:p>
          <a:p>
            <a:pPr indent="0" lvl="0" marL="0" rtl="0" algn="l">
              <a:lnSpc>
                <a:spcPct val="90000"/>
              </a:lnSpc>
              <a:spcBef>
                <a:spcPts val="750"/>
              </a:spcBef>
              <a:spcAft>
                <a:spcPts val="0"/>
              </a:spcAft>
              <a:buClr>
                <a:srgbClr val="1D355C"/>
              </a:buClr>
              <a:buSzPts val="2400"/>
              <a:buNone/>
            </a:pPr>
            <a:r>
              <a:t/>
            </a:r>
            <a:endParaRPr b="1" sz="24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2400"/>
              <a:buNone/>
            </a:pPr>
            <a:r>
              <a:rPr lang="sk-SK" sz="2400">
                <a:solidFill>
                  <a:schemeClr val="dk1"/>
                </a:solidFill>
                <a:latin typeface="Times New Roman"/>
                <a:ea typeface="Times New Roman"/>
                <a:cs typeface="Times New Roman"/>
                <a:sym typeface="Times New Roman"/>
              </a:rPr>
              <a:t>- vedúcim zamestnancom a </a:t>
            </a:r>
            <a:r>
              <a:rPr lang="sk-SK" sz="2400">
                <a:solidFill>
                  <a:srgbClr val="C00000"/>
                </a:solidFill>
                <a:latin typeface="Times New Roman"/>
                <a:ea typeface="Times New Roman"/>
                <a:cs typeface="Times New Roman"/>
                <a:sym typeface="Times New Roman"/>
              </a:rPr>
              <a:t>štatutárnym orgánom </a:t>
            </a:r>
            <a:endParaRPr/>
          </a:p>
          <a:p>
            <a:pPr indent="0" lvl="0" marL="0" rtl="0" algn="l">
              <a:lnSpc>
                <a:spcPct val="90000"/>
              </a:lnSpc>
              <a:spcBef>
                <a:spcPts val="750"/>
              </a:spcBef>
              <a:spcAft>
                <a:spcPts val="0"/>
              </a:spcAft>
              <a:buClr>
                <a:schemeClr val="dk1"/>
              </a:buClr>
              <a:buSzPts val="2400"/>
              <a:buNone/>
            </a:pPr>
            <a:r>
              <a:rPr lang="sk-SK" sz="2400">
                <a:solidFill>
                  <a:schemeClr val="dk1"/>
                </a:solidFill>
                <a:latin typeface="Times New Roman"/>
                <a:ea typeface="Times New Roman"/>
                <a:cs typeface="Times New Roman"/>
                <a:sym typeface="Times New Roman"/>
              </a:rPr>
              <a:t>- ktorí porušili povinnosti, záväzky vyplývajúce z kolektívnych zmlúv</a:t>
            </a:r>
            <a:endParaRPr/>
          </a:p>
          <a:p>
            <a:pPr indent="0" lvl="0" marL="0" rtl="0" algn="l">
              <a:lnSpc>
                <a:spcPct val="90000"/>
              </a:lnSpc>
              <a:spcBef>
                <a:spcPts val="750"/>
              </a:spcBef>
              <a:spcAft>
                <a:spcPts val="0"/>
              </a:spcAft>
              <a:buClr>
                <a:schemeClr val="dk1"/>
              </a:buClr>
              <a:buSzPts val="2400"/>
              <a:buNone/>
            </a:pPr>
            <a:r>
              <a:rPr lang="sk-SK" sz="2400">
                <a:solidFill>
                  <a:schemeClr val="dk1"/>
                </a:solidFill>
                <a:latin typeface="Times New Roman"/>
                <a:ea typeface="Times New Roman"/>
                <a:cs typeface="Times New Roman"/>
                <a:sym typeface="Times New Roman"/>
              </a:rPr>
              <a:t>- ktorí dali pokyn na také porušenie alebo zatajili skutočnosti </a:t>
            </a:r>
            <a:endParaRPr/>
          </a:p>
          <a:p>
            <a:pPr indent="0" lvl="0" marL="0" rtl="0" algn="l">
              <a:lnSpc>
                <a:spcPct val="90000"/>
              </a:lnSpc>
              <a:spcBef>
                <a:spcPts val="750"/>
              </a:spcBef>
              <a:spcAft>
                <a:spcPts val="0"/>
              </a:spcAft>
              <a:buClr>
                <a:schemeClr val="dk1"/>
              </a:buClr>
              <a:buSzPts val="2400"/>
              <a:buNone/>
            </a:pPr>
            <a:r>
              <a:rPr lang="sk-SK" sz="2400">
                <a:solidFill>
                  <a:schemeClr val="dk1"/>
                </a:solidFill>
                <a:latin typeface="Times New Roman"/>
                <a:ea typeface="Times New Roman"/>
                <a:cs typeface="Times New Roman"/>
                <a:sym typeface="Times New Roman"/>
              </a:rPr>
              <a:t>- pokuta do </a:t>
            </a:r>
            <a:r>
              <a:rPr lang="sk-SK" sz="2400">
                <a:solidFill>
                  <a:srgbClr val="C00000"/>
                </a:solidFill>
                <a:latin typeface="Times New Roman"/>
                <a:ea typeface="Times New Roman"/>
                <a:cs typeface="Times New Roman"/>
                <a:sym typeface="Times New Roman"/>
              </a:rPr>
              <a:t>štvornásobku</a:t>
            </a:r>
            <a:r>
              <a:rPr lang="sk-SK" sz="2400">
                <a:solidFill>
                  <a:schemeClr val="dk1"/>
                </a:solidFill>
                <a:latin typeface="Times New Roman"/>
                <a:ea typeface="Times New Roman"/>
                <a:cs typeface="Times New Roman"/>
                <a:sym typeface="Times New Roman"/>
              </a:rPr>
              <a:t> ich priemerného mesačného zárobku</a:t>
            </a:r>
            <a:endParaRPr/>
          </a:p>
        </p:txBody>
      </p:sp>
      <p:pic>
        <p:nvPicPr>
          <p:cNvPr id="208" name="Google Shape;208;p30"/>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31"/>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214" name="Google Shape;214;p31"/>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rgbClr val="1D355C"/>
              </a:buClr>
              <a:buSzPts val="1800"/>
              <a:buNone/>
            </a:pPr>
            <a:r>
              <a:t/>
            </a:r>
            <a:endParaRPr b="1" sz="1800">
              <a:solidFill>
                <a:schemeClr val="dk1"/>
              </a:solidFill>
              <a:latin typeface="Times New Roman"/>
              <a:ea typeface="Times New Roman"/>
              <a:cs typeface="Times New Roman"/>
              <a:sym typeface="Times New Roman"/>
            </a:endParaRPr>
          </a:p>
          <a:p>
            <a:pPr indent="0" lvl="0" marL="0" rtl="0" algn="just">
              <a:lnSpc>
                <a:spcPct val="90000"/>
              </a:lnSpc>
              <a:spcBef>
                <a:spcPts val="750"/>
              </a:spcBef>
              <a:spcAft>
                <a:spcPts val="0"/>
              </a:spcAft>
              <a:buClr>
                <a:schemeClr val="dk1"/>
              </a:buClr>
              <a:buSzPts val="1800"/>
              <a:buNone/>
            </a:pPr>
            <a:r>
              <a:rPr b="1" lang="sk-SK" sz="1800">
                <a:solidFill>
                  <a:schemeClr val="dk1"/>
                </a:solidFill>
                <a:latin typeface="Times New Roman"/>
                <a:ea typeface="Times New Roman"/>
                <a:cs typeface="Times New Roman"/>
                <a:sym typeface="Times New Roman"/>
              </a:rPr>
              <a:t>Postup inšpektorátu práce pri kontrole:</a:t>
            </a:r>
            <a:endParaRPr/>
          </a:p>
          <a:p>
            <a:pPr indent="-171450" lvl="0" marL="171450" rtl="0" algn="just">
              <a:lnSpc>
                <a:spcPct val="90000"/>
              </a:lnSpc>
              <a:spcBef>
                <a:spcPts val="750"/>
              </a:spcBef>
              <a:spcAft>
                <a:spcPts val="0"/>
              </a:spcAft>
              <a:buClr>
                <a:schemeClr val="dk1"/>
              </a:buClr>
              <a:buSzPts val="1800"/>
              <a:buFont typeface="Times New Roman"/>
              <a:buChar char="-"/>
            </a:pPr>
            <a:r>
              <a:rPr lang="sk-SK" sz="1800">
                <a:solidFill>
                  <a:schemeClr val="dk1"/>
                </a:solidFill>
                <a:latin typeface="Times New Roman"/>
                <a:ea typeface="Times New Roman"/>
                <a:cs typeface="Times New Roman"/>
                <a:sym typeface="Times New Roman"/>
              </a:rPr>
              <a:t>začatie inšpekcie práce</a:t>
            </a:r>
            <a:endParaRPr/>
          </a:p>
          <a:p>
            <a:pPr indent="-171450" lvl="0" marL="171450" rtl="0" algn="just">
              <a:lnSpc>
                <a:spcPct val="90000"/>
              </a:lnSpc>
              <a:spcBef>
                <a:spcPts val="750"/>
              </a:spcBef>
              <a:spcAft>
                <a:spcPts val="0"/>
              </a:spcAft>
              <a:buClr>
                <a:schemeClr val="dk1"/>
              </a:buClr>
              <a:buSzPts val="1800"/>
              <a:buFont typeface="Times New Roman"/>
              <a:buChar char="-"/>
            </a:pPr>
            <a:r>
              <a:rPr lang="sk-SK" sz="1800">
                <a:solidFill>
                  <a:schemeClr val="dk1"/>
                </a:solidFill>
                <a:latin typeface="Times New Roman"/>
                <a:ea typeface="Times New Roman"/>
                <a:cs typeface="Times New Roman"/>
                <a:sym typeface="Times New Roman"/>
              </a:rPr>
              <a:t>vyšetrovanie, získavanie podkladov, poskytovanie informácií atď.</a:t>
            </a:r>
            <a:endParaRPr/>
          </a:p>
          <a:p>
            <a:pPr indent="-171450" lvl="0" marL="171450" rtl="0" algn="just">
              <a:lnSpc>
                <a:spcPct val="90000"/>
              </a:lnSpc>
              <a:spcBef>
                <a:spcPts val="750"/>
              </a:spcBef>
              <a:spcAft>
                <a:spcPts val="0"/>
              </a:spcAft>
              <a:buClr>
                <a:schemeClr val="dk1"/>
              </a:buClr>
              <a:buSzPts val="1800"/>
              <a:buFont typeface="Times New Roman"/>
              <a:buChar char="-"/>
            </a:pPr>
            <a:r>
              <a:rPr lang="sk-SK" sz="1800">
                <a:solidFill>
                  <a:schemeClr val="dk1"/>
                </a:solidFill>
                <a:latin typeface="Times New Roman"/>
                <a:ea typeface="Times New Roman"/>
                <a:cs typeface="Times New Roman"/>
                <a:sym typeface="Times New Roman"/>
              </a:rPr>
              <a:t>vypracovanie a prerokovanie protokolu </a:t>
            </a:r>
            <a:r>
              <a:rPr lang="sk-SK" sz="1800">
                <a:solidFill>
                  <a:srgbClr val="C00000"/>
                </a:solidFill>
                <a:latin typeface="Times New Roman"/>
                <a:ea typeface="Times New Roman"/>
                <a:cs typeface="Times New Roman"/>
                <a:sym typeface="Times New Roman"/>
              </a:rPr>
              <a:t>(právne prostriedky)</a:t>
            </a:r>
            <a:endParaRPr/>
          </a:p>
          <a:p>
            <a:pPr indent="-171450" lvl="0" marL="171450" rtl="0" algn="just">
              <a:lnSpc>
                <a:spcPct val="90000"/>
              </a:lnSpc>
              <a:spcBef>
                <a:spcPts val="750"/>
              </a:spcBef>
              <a:spcAft>
                <a:spcPts val="0"/>
              </a:spcAft>
              <a:buClr>
                <a:schemeClr val="dk1"/>
              </a:buClr>
              <a:buSzPts val="1800"/>
              <a:buFont typeface="Times New Roman"/>
              <a:buChar char="-"/>
            </a:pPr>
            <a:r>
              <a:rPr lang="sk-SK" sz="1800">
                <a:solidFill>
                  <a:schemeClr val="dk1"/>
                </a:solidFill>
                <a:latin typeface="Times New Roman"/>
                <a:ea typeface="Times New Roman"/>
                <a:cs typeface="Times New Roman"/>
                <a:sym typeface="Times New Roman"/>
              </a:rPr>
              <a:t>začatie správneho konania </a:t>
            </a:r>
            <a:r>
              <a:rPr lang="sk-SK" sz="1800">
                <a:solidFill>
                  <a:srgbClr val="C00000"/>
                </a:solidFill>
                <a:latin typeface="Times New Roman"/>
                <a:ea typeface="Times New Roman"/>
                <a:cs typeface="Times New Roman"/>
                <a:sym typeface="Times New Roman"/>
              </a:rPr>
              <a:t>(právne prostriedky)</a:t>
            </a:r>
            <a:endParaRPr sz="1800">
              <a:solidFill>
                <a:schemeClr val="dk1"/>
              </a:solidFill>
              <a:latin typeface="Times New Roman"/>
              <a:ea typeface="Times New Roman"/>
              <a:cs typeface="Times New Roman"/>
              <a:sym typeface="Times New Roman"/>
            </a:endParaRPr>
          </a:p>
        </p:txBody>
      </p:sp>
      <p:pic>
        <p:nvPicPr>
          <p:cNvPr descr="Obrázok, na ktorom je text&#10;&#10;Automaticky generovaný popis" id="215" name="Google Shape;215;p31"/>
          <p:cNvPicPr preferRelativeResize="0"/>
          <p:nvPr/>
        </p:nvPicPr>
        <p:blipFill rotWithShape="1">
          <a:blip r:embed="rId3">
            <a:alphaModFix/>
          </a:blip>
          <a:srcRect b="0" l="0" r="0" t="0"/>
          <a:stretch/>
        </p:blipFill>
        <p:spPr>
          <a:xfrm>
            <a:off x="2483768" y="2708920"/>
            <a:ext cx="3368460" cy="4764187"/>
          </a:xfrm>
          <a:prstGeom prst="rect">
            <a:avLst/>
          </a:prstGeom>
          <a:noFill/>
          <a:ln>
            <a:noFill/>
          </a:ln>
        </p:spPr>
      </p:pic>
      <p:pic>
        <p:nvPicPr>
          <p:cNvPr id="216" name="Google Shape;216;p31"/>
          <p:cNvPicPr preferRelativeResize="0"/>
          <p:nvPr/>
        </p:nvPicPr>
        <p:blipFill>
          <a:blip r:embed="rId4">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4"/>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94" name="Google Shape;94;p14"/>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just">
              <a:lnSpc>
                <a:spcPct val="100000"/>
              </a:lnSpc>
              <a:spcBef>
                <a:spcPts val="0"/>
              </a:spcBef>
              <a:spcAft>
                <a:spcPts val="0"/>
              </a:spcAft>
              <a:buClr>
                <a:srgbClr val="1D355C"/>
              </a:buClr>
              <a:buSzPts val="2400"/>
              <a:buNone/>
            </a:pPr>
            <a:r>
              <a:t/>
            </a:r>
            <a:endParaRPr sz="2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rgbClr val="000000"/>
              </a:buClr>
              <a:buSzPts val="2400"/>
              <a:buNone/>
            </a:pPr>
            <a:r>
              <a:rPr b="1" lang="sk-SK" sz="2400">
                <a:solidFill>
                  <a:srgbClr val="000000"/>
                </a:solidFill>
                <a:latin typeface="Times New Roman"/>
                <a:ea typeface="Times New Roman"/>
                <a:cs typeface="Times New Roman"/>
                <a:sym typeface="Times New Roman"/>
              </a:rPr>
              <a:t>Štatutárny zástupca a podnikateľ </a:t>
            </a:r>
            <a:endParaRPr/>
          </a:p>
          <a:p>
            <a:pPr indent="0" lvl="0" marL="0" rtl="0" algn="l">
              <a:lnSpc>
                <a:spcPct val="100000"/>
              </a:lnSpc>
              <a:spcBef>
                <a:spcPts val="0"/>
              </a:spcBef>
              <a:spcAft>
                <a:spcPts val="0"/>
              </a:spcAft>
              <a:buClr>
                <a:srgbClr val="000000"/>
              </a:buClr>
              <a:buSzPts val="2400"/>
              <a:buNone/>
            </a:pPr>
            <a:r>
              <a:rPr lang="sk-SK" sz="2400">
                <a:solidFill>
                  <a:srgbClr val="000000"/>
                </a:solidFill>
                <a:latin typeface="Times New Roman"/>
                <a:ea typeface="Times New Roman"/>
                <a:cs typeface="Times New Roman"/>
                <a:sym typeface="Times New Roman"/>
              </a:rPr>
              <a:t>porušením svojich povinností nesie</a:t>
            </a:r>
            <a:endParaRPr/>
          </a:p>
          <a:p>
            <a:pPr indent="-171450" lvl="0" marL="171450" rtl="0" algn="just">
              <a:lnSpc>
                <a:spcPct val="100000"/>
              </a:lnSpc>
              <a:spcBef>
                <a:spcPts val="0"/>
              </a:spcBef>
              <a:spcAft>
                <a:spcPts val="0"/>
              </a:spcAft>
              <a:buClr>
                <a:srgbClr val="000000"/>
              </a:buClr>
              <a:buSzPts val="2400"/>
              <a:buFont typeface="Times New Roman"/>
              <a:buChar char="-"/>
            </a:pPr>
            <a:r>
              <a:rPr lang="sk-SK" sz="2400">
                <a:solidFill>
                  <a:srgbClr val="000000"/>
                </a:solidFill>
                <a:latin typeface="Times New Roman"/>
                <a:ea typeface="Times New Roman"/>
                <a:cs typeface="Times New Roman"/>
                <a:sym typeface="Times New Roman"/>
              </a:rPr>
              <a:t>trestnoprávnu, </a:t>
            </a:r>
            <a:endParaRPr/>
          </a:p>
          <a:p>
            <a:pPr indent="-171450" lvl="0" marL="171450" rtl="0" algn="just">
              <a:lnSpc>
                <a:spcPct val="100000"/>
              </a:lnSpc>
              <a:spcBef>
                <a:spcPts val="0"/>
              </a:spcBef>
              <a:spcAft>
                <a:spcPts val="0"/>
              </a:spcAft>
              <a:buClr>
                <a:srgbClr val="000000"/>
              </a:buClr>
              <a:buSzPts val="2400"/>
              <a:buFont typeface="Times New Roman"/>
              <a:buChar char="-"/>
            </a:pPr>
            <a:r>
              <a:rPr lang="sk-SK" sz="2400">
                <a:solidFill>
                  <a:srgbClr val="000000"/>
                </a:solidFill>
                <a:latin typeface="Times New Roman"/>
                <a:ea typeface="Times New Roman"/>
                <a:cs typeface="Times New Roman"/>
                <a:sym typeface="Times New Roman"/>
              </a:rPr>
              <a:t>správnoprávnu a </a:t>
            </a:r>
            <a:endParaRPr/>
          </a:p>
          <a:p>
            <a:pPr indent="-171450" lvl="0" marL="171450" rtl="0" algn="just">
              <a:lnSpc>
                <a:spcPct val="100000"/>
              </a:lnSpc>
              <a:spcBef>
                <a:spcPts val="0"/>
              </a:spcBef>
              <a:spcAft>
                <a:spcPts val="0"/>
              </a:spcAft>
              <a:buClr>
                <a:srgbClr val="000000"/>
              </a:buClr>
              <a:buSzPts val="2400"/>
              <a:buFont typeface="Times New Roman"/>
              <a:buChar char="-"/>
            </a:pPr>
            <a:r>
              <a:rPr lang="sk-SK" sz="2400">
                <a:solidFill>
                  <a:srgbClr val="000000"/>
                </a:solidFill>
                <a:latin typeface="Times New Roman"/>
                <a:ea typeface="Times New Roman"/>
                <a:cs typeface="Times New Roman"/>
                <a:sym typeface="Times New Roman"/>
              </a:rPr>
              <a:t>finančnú zodpovednosť </a:t>
            </a:r>
            <a:endParaRPr/>
          </a:p>
          <a:p>
            <a:pPr indent="0" lvl="0" marL="0" rtl="0" algn="just">
              <a:lnSpc>
                <a:spcPct val="100000"/>
              </a:lnSpc>
              <a:spcBef>
                <a:spcPts val="0"/>
              </a:spcBef>
              <a:spcAft>
                <a:spcPts val="0"/>
              </a:spcAft>
              <a:buClr>
                <a:srgbClr val="1D355C"/>
              </a:buClr>
              <a:buSzPts val="2400"/>
              <a:buNone/>
            </a:pPr>
            <a:r>
              <a:t/>
            </a:r>
            <a:endParaRPr sz="2400">
              <a:solidFill>
                <a:srgbClr val="C00000"/>
              </a:solidFill>
              <a:latin typeface="Times New Roman"/>
              <a:ea typeface="Times New Roman"/>
              <a:cs typeface="Times New Roman"/>
              <a:sym typeface="Times New Roman"/>
            </a:endParaRPr>
          </a:p>
          <a:p>
            <a:pPr indent="0" lvl="0" marL="0" rtl="0" algn="just">
              <a:lnSpc>
                <a:spcPct val="100000"/>
              </a:lnSpc>
              <a:spcBef>
                <a:spcPts val="0"/>
              </a:spcBef>
              <a:spcAft>
                <a:spcPts val="0"/>
              </a:spcAft>
              <a:buClr>
                <a:schemeClr val="dk1"/>
              </a:buClr>
              <a:buSzPts val="2400"/>
              <a:buNone/>
            </a:pPr>
            <a:r>
              <a:rPr b="1" lang="sk-SK" sz="2400">
                <a:solidFill>
                  <a:schemeClr val="dk1"/>
                </a:solidFill>
                <a:latin typeface="Times New Roman"/>
                <a:ea typeface="Times New Roman"/>
                <a:cs typeface="Times New Roman"/>
                <a:sym typeface="Times New Roman"/>
              </a:rPr>
              <a:t>Štátne kontroly</a:t>
            </a:r>
            <a:endParaRPr/>
          </a:p>
          <a:p>
            <a:pPr indent="-171450" lvl="0" marL="171450" rtl="0" algn="just">
              <a:lnSpc>
                <a:spcPct val="100000"/>
              </a:lnSpc>
              <a:spcBef>
                <a:spcPts val="0"/>
              </a:spcBef>
              <a:spcAft>
                <a:spcPts val="0"/>
              </a:spcAft>
              <a:buClr>
                <a:schemeClr val="dk1"/>
              </a:buClr>
              <a:buSzPts val="2400"/>
              <a:buFont typeface="Times New Roman"/>
              <a:buChar char="-"/>
            </a:pPr>
            <a:r>
              <a:rPr i="0" lang="sk-SK" sz="2400">
                <a:solidFill>
                  <a:schemeClr val="dk1"/>
                </a:solidFill>
                <a:latin typeface="Times New Roman"/>
                <a:ea typeface="Times New Roman"/>
                <a:cs typeface="Times New Roman"/>
                <a:sym typeface="Times New Roman"/>
              </a:rPr>
              <a:t>OČTK</a:t>
            </a:r>
            <a:endParaRPr i="0" sz="2400">
              <a:solidFill>
                <a:schemeClr val="dk1"/>
              </a:solidFill>
              <a:latin typeface="Times New Roman"/>
              <a:ea typeface="Times New Roman"/>
              <a:cs typeface="Times New Roman"/>
              <a:sym typeface="Times New Roman"/>
            </a:endParaRPr>
          </a:p>
          <a:p>
            <a:pPr indent="-171450" lvl="0" marL="171450" rtl="0" algn="just">
              <a:lnSpc>
                <a:spcPct val="100000"/>
              </a:lnSpc>
              <a:spcBef>
                <a:spcPts val="0"/>
              </a:spcBef>
              <a:spcAft>
                <a:spcPts val="0"/>
              </a:spcAft>
              <a:buClr>
                <a:schemeClr val="dk1"/>
              </a:buClr>
              <a:buSzPts val="2400"/>
              <a:buFont typeface="Times New Roman"/>
              <a:buChar char="-"/>
            </a:pPr>
            <a:r>
              <a:rPr i="0" lang="sk-SK" sz="2400">
                <a:solidFill>
                  <a:schemeClr val="dk1"/>
                </a:solidFill>
                <a:latin typeface="Times New Roman"/>
                <a:ea typeface="Times New Roman"/>
                <a:cs typeface="Times New Roman"/>
                <a:sym typeface="Times New Roman"/>
              </a:rPr>
              <a:t>Inšpektorát práce</a:t>
            </a:r>
            <a:endParaRPr/>
          </a:p>
          <a:p>
            <a:pPr indent="-171450" lvl="0" marL="171450" rtl="0" algn="just">
              <a:lnSpc>
                <a:spcPct val="100000"/>
              </a:lnSpc>
              <a:spcBef>
                <a:spcPts val="0"/>
              </a:spcBef>
              <a:spcAft>
                <a:spcPts val="0"/>
              </a:spcAft>
              <a:buClr>
                <a:schemeClr val="dk1"/>
              </a:buClr>
              <a:buSzPts val="2400"/>
              <a:buFont typeface="Times New Roman"/>
              <a:buChar char="-"/>
            </a:pPr>
            <a:r>
              <a:rPr lang="sk-SK" sz="2400">
                <a:solidFill>
                  <a:schemeClr val="dk1"/>
                </a:solidFill>
                <a:latin typeface="Times New Roman"/>
                <a:ea typeface="Times New Roman"/>
                <a:cs typeface="Times New Roman"/>
                <a:sym typeface="Times New Roman"/>
              </a:rPr>
              <a:t>Slovenská obchodná inšpekcia </a:t>
            </a:r>
            <a:endParaRPr i="0" sz="2400">
              <a:solidFill>
                <a:schemeClr val="dk1"/>
              </a:solidFill>
              <a:latin typeface="Times New Roman"/>
              <a:ea typeface="Times New Roman"/>
              <a:cs typeface="Times New Roman"/>
              <a:sym typeface="Times New Roman"/>
            </a:endParaRPr>
          </a:p>
          <a:p>
            <a:pPr indent="-171450" lvl="0" marL="171450" rtl="0" algn="just">
              <a:lnSpc>
                <a:spcPct val="100000"/>
              </a:lnSpc>
              <a:spcBef>
                <a:spcPts val="0"/>
              </a:spcBef>
              <a:spcAft>
                <a:spcPts val="0"/>
              </a:spcAft>
              <a:buClr>
                <a:schemeClr val="dk1"/>
              </a:buClr>
              <a:buSzPts val="2400"/>
              <a:buFont typeface="Times New Roman"/>
              <a:buChar char="-"/>
            </a:pPr>
            <a:r>
              <a:rPr lang="sk-SK" sz="2400">
                <a:solidFill>
                  <a:schemeClr val="dk1"/>
                </a:solidFill>
                <a:latin typeface="Times New Roman"/>
                <a:ea typeface="Times New Roman"/>
                <a:cs typeface="Times New Roman"/>
                <a:sym typeface="Times New Roman"/>
              </a:rPr>
              <a:t>Úrad na ochranu osobných údajov</a:t>
            </a:r>
            <a:endParaRPr/>
          </a:p>
        </p:txBody>
      </p:sp>
      <p:pic>
        <p:nvPicPr>
          <p:cNvPr id="95" name="Google Shape;95;p14"/>
          <p:cNvPicPr preferRelativeResize="0"/>
          <p:nvPr/>
        </p:nvPicPr>
        <p:blipFill rotWithShape="1">
          <a:blip r:embed="rId3">
            <a:alphaModFix/>
          </a:blip>
          <a:srcRect b="0" l="0" r="0" t="0"/>
          <a:stretch/>
        </p:blipFill>
        <p:spPr>
          <a:xfrm>
            <a:off x="5580112" y="1196752"/>
            <a:ext cx="2497512" cy="3456384"/>
          </a:xfrm>
          <a:prstGeom prst="rect">
            <a:avLst/>
          </a:prstGeom>
          <a:noFill/>
          <a:ln>
            <a:noFill/>
          </a:ln>
        </p:spPr>
      </p:pic>
      <p:pic>
        <p:nvPicPr>
          <p:cNvPr id="96" name="Google Shape;96;p14"/>
          <p:cNvPicPr preferRelativeResize="0"/>
          <p:nvPr/>
        </p:nvPicPr>
        <p:blipFill>
          <a:blip r:embed="rId4">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32"/>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222" name="Google Shape;222;p32"/>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rgbClr val="C00000"/>
              </a:buClr>
              <a:buSzPts val="2200"/>
              <a:buNone/>
            </a:pPr>
            <a:r>
              <a:rPr b="1" lang="sk-SK" sz="2200">
                <a:solidFill>
                  <a:srgbClr val="C00000"/>
                </a:solidFill>
                <a:latin typeface="Times New Roman"/>
                <a:ea typeface="Times New Roman"/>
                <a:cs typeface="Times New Roman"/>
                <a:sym typeface="Times New Roman"/>
              </a:rPr>
              <a:t>Zákonné povinnosti </a:t>
            </a:r>
            <a:endParaRPr/>
          </a:p>
          <a:p>
            <a:pPr indent="0" lvl="0" marL="0" rtl="0" algn="l">
              <a:lnSpc>
                <a:spcPct val="90000"/>
              </a:lnSpc>
              <a:spcBef>
                <a:spcPts val="75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just">
              <a:lnSpc>
                <a:spcPct val="90000"/>
              </a:lnSpc>
              <a:spcBef>
                <a:spcPts val="750"/>
              </a:spcBef>
              <a:spcAft>
                <a:spcPts val="0"/>
              </a:spcAft>
              <a:buClr>
                <a:schemeClr val="dk1"/>
              </a:buClr>
              <a:buSzPts val="2000"/>
              <a:buNone/>
            </a:pPr>
            <a:r>
              <a:rPr b="1" lang="sk-SK" sz="2000">
                <a:solidFill>
                  <a:schemeClr val="dk1"/>
                </a:solidFill>
                <a:latin typeface="Times New Roman"/>
                <a:ea typeface="Times New Roman"/>
                <a:cs typeface="Times New Roman"/>
                <a:sym typeface="Times New Roman"/>
              </a:rPr>
              <a:t>Zákon 124/2006 Z.z. o BOZP</a:t>
            </a:r>
            <a:endParaRPr b="1" sz="2000">
              <a:latin typeface="Times New Roman"/>
              <a:ea typeface="Times New Roman"/>
              <a:cs typeface="Times New Roman"/>
              <a:sym typeface="Times New Roman"/>
            </a:endParaRPr>
          </a:p>
          <a:p>
            <a:pPr indent="0" lvl="0" marL="0" rtl="0" algn="just">
              <a:lnSpc>
                <a:spcPct val="90000"/>
              </a:lnSpc>
              <a:spcBef>
                <a:spcPts val="75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základné povinnosti zamestnávateľa sú upravené najmä v § 6 až § 9 zákona</a:t>
            </a:r>
            <a:endParaRPr/>
          </a:p>
          <a:p>
            <a:pPr indent="0" lvl="0" marL="0" rtl="0" algn="just">
              <a:lnSpc>
                <a:spcPct val="90000"/>
              </a:lnSpc>
              <a:spcBef>
                <a:spcPts val="75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just">
              <a:lnSpc>
                <a:spcPct val="90000"/>
              </a:lnSpc>
              <a:spcBef>
                <a:spcPts val="750"/>
              </a:spcBef>
              <a:spcAft>
                <a:spcPts val="0"/>
              </a:spcAft>
              <a:buClr>
                <a:schemeClr val="dk1"/>
              </a:buClr>
              <a:buSzPts val="2000"/>
              <a:buNone/>
            </a:pPr>
            <a:r>
              <a:rPr b="1" lang="sk-SK" sz="2000">
                <a:solidFill>
                  <a:schemeClr val="dk1"/>
                </a:solidFill>
                <a:latin typeface="Times New Roman"/>
                <a:ea typeface="Times New Roman"/>
                <a:cs typeface="Times New Roman"/>
                <a:sym typeface="Times New Roman"/>
              </a:rPr>
              <a:t>§ 6 ods. 8 zákona č. 124/2006 Z.z. o BOZP</a:t>
            </a:r>
            <a:endParaRPr/>
          </a:p>
          <a:p>
            <a:pPr indent="0" lvl="0" marL="0" rtl="0" algn="just">
              <a:lnSpc>
                <a:spcPct val="90000"/>
              </a:lnSpc>
              <a:spcBef>
                <a:spcPts val="75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Úlohy zamestnávateľa v oblasti starostlivosti o bezpečnosť a ochranu zdravia pri práci sú </a:t>
            </a:r>
            <a:r>
              <a:rPr lang="sk-SK" sz="2000" u="sng">
                <a:solidFill>
                  <a:schemeClr val="dk1"/>
                </a:solidFill>
                <a:latin typeface="Times New Roman"/>
                <a:ea typeface="Times New Roman"/>
                <a:cs typeface="Times New Roman"/>
                <a:sym typeface="Times New Roman"/>
              </a:rPr>
              <a:t>povinní zabezpečovať vedúci zamestnanci </a:t>
            </a:r>
            <a:r>
              <a:rPr lang="sk-SK" sz="2000">
                <a:solidFill>
                  <a:schemeClr val="dk1"/>
                </a:solidFill>
                <a:latin typeface="Times New Roman"/>
                <a:ea typeface="Times New Roman"/>
                <a:cs typeface="Times New Roman"/>
                <a:sym typeface="Times New Roman"/>
              </a:rPr>
              <a:t>na všetkých stupňoch riadenia v rozsahu úloh vyplývajúcich z ich funkcií. Tieto úlohy sú rovnocennou a neoddeliteľnou súčasťou ich pracovných povinností. </a:t>
            </a:r>
            <a:endParaRPr/>
          </a:p>
          <a:p>
            <a:pPr indent="0" lvl="0" marL="0" rtl="0" algn="l">
              <a:lnSpc>
                <a:spcPct val="90000"/>
              </a:lnSpc>
              <a:spcBef>
                <a:spcPts val="75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p:txBody>
      </p:sp>
      <p:pic>
        <p:nvPicPr>
          <p:cNvPr id="223" name="Google Shape;223;p32"/>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33"/>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229" name="Google Shape;229;p33"/>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1D355C"/>
              </a:buClr>
              <a:buSzPts val="2100"/>
              <a:buNone/>
            </a:pPr>
            <a:r>
              <a:t/>
            </a:r>
            <a:endParaRPr b="1">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2100"/>
              <a:buNone/>
            </a:pPr>
            <a:r>
              <a:rPr b="1" lang="sk-SK">
                <a:solidFill>
                  <a:schemeClr val="dk1"/>
                </a:solidFill>
                <a:latin typeface="Times New Roman"/>
                <a:ea typeface="Times New Roman"/>
                <a:cs typeface="Times New Roman"/>
                <a:sym typeface="Times New Roman"/>
              </a:rPr>
              <a:t>Trestné činy pri pracovnom úraze,  pracovnom úraze s ťažkou ujmou a pri smrteľnom pracovnom úraze</a:t>
            </a:r>
            <a:endParaRPr/>
          </a:p>
          <a:p>
            <a:pPr indent="0" lvl="0" marL="0" rtl="0" algn="l">
              <a:lnSpc>
                <a:spcPct val="90000"/>
              </a:lnSpc>
              <a:spcBef>
                <a:spcPts val="75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a) Ublíženie na zdraví podľa § 157, §158 Trestného zákona </a:t>
            </a:r>
            <a:endParaRPr/>
          </a:p>
          <a:p>
            <a:pPr indent="0" lvl="0" marL="0" rtl="0" algn="l">
              <a:lnSpc>
                <a:spcPct val="90000"/>
              </a:lnSpc>
              <a:spcBef>
                <a:spcPts val="75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b) Usmrtenie podľa § 149 Trestného zákona </a:t>
            </a:r>
            <a:endParaRPr/>
          </a:p>
          <a:p>
            <a:pPr indent="0" lvl="0" marL="0" rtl="0" algn="l">
              <a:lnSpc>
                <a:spcPct val="90000"/>
              </a:lnSpc>
              <a:spcBef>
                <a:spcPts val="75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c) Všeobecné ohrozenie podľa § 285 Trestného zákona </a:t>
            </a:r>
            <a:endParaRPr/>
          </a:p>
        </p:txBody>
      </p:sp>
      <p:pic>
        <p:nvPicPr>
          <p:cNvPr id="230" name="Google Shape;230;p33"/>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34"/>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236" name="Google Shape;236;p34"/>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1D355C"/>
              </a:buClr>
              <a:buSzPts val="2100"/>
              <a:buNone/>
            </a:pPr>
            <a:r>
              <a:t/>
            </a:r>
            <a:endParaRPr b="1">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rgbClr val="1D355C"/>
              </a:buClr>
              <a:buSzPts val="2000"/>
              <a:buNone/>
            </a:pPr>
            <a:r>
              <a:t/>
            </a:r>
            <a:endParaRPr b="1" sz="20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2000"/>
              <a:buNone/>
            </a:pPr>
            <a:r>
              <a:rPr b="1" lang="sk-SK" sz="2000">
                <a:solidFill>
                  <a:schemeClr val="dk1"/>
                </a:solidFill>
                <a:latin typeface="Times New Roman"/>
                <a:ea typeface="Times New Roman"/>
                <a:cs typeface="Times New Roman"/>
                <a:sym typeface="Times New Roman"/>
              </a:rPr>
              <a:t>Ublíženie na zdraví podľa § 157 Trestného zákona </a:t>
            </a:r>
            <a:endParaRPr/>
          </a:p>
          <a:p>
            <a:pPr indent="0" lvl="0" marL="0" rtl="0" algn="l">
              <a:lnSpc>
                <a:spcPct val="90000"/>
              </a:lnSpc>
              <a:spcBef>
                <a:spcPts val="75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kto inému z nedbanlivosti spôsobí ťažkú ujmu na zdraví</a:t>
            </a:r>
            <a:endParaRPr/>
          </a:p>
          <a:p>
            <a:pPr indent="0" lvl="0" marL="0" rtl="0" algn="l">
              <a:lnSpc>
                <a:spcPct val="90000"/>
              </a:lnSpc>
              <a:spcBef>
                <a:spcPts val="75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porušením dôležitej povinnosti vyplývajúcej zo zamestnania, postavenia alebo funkcie alebo uloženej mu podľa zákona</a:t>
            </a:r>
            <a:endParaRPr/>
          </a:p>
          <a:p>
            <a:pPr indent="0" lvl="0" marL="0" rtl="0" algn="l">
              <a:lnSpc>
                <a:spcPct val="90000"/>
              </a:lnSpc>
              <a:spcBef>
                <a:spcPts val="75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trest </a:t>
            </a:r>
            <a:r>
              <a:rPr lang="sk-SK" sz="2000">
                <a:solidFill>
                  <a:srgbClr val="C00000"/>
                </a:solidFill>
                <a:latin typeface="Times New Roman"/>
                <a:ea typeface="Times New Roman"/>
                <a:cs typeface="Times New Roman"/>
                <a:sym typeface="Times New Roman"/>
              </a:rPr>
              <a:t>1 až 5 rokov</a:t>
            </a:r>
            <a:endParaRPr/>
          </a:p>
        </p:txBody>
      </p:sp>
      <p:pic>
        <p:nvPicPr>
          <p:cNvPr id="237" name="Google Shape;237;p34"/>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35"/>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243" name="Google Shape;243;p35"/>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1D355C"/>
              </a:buClr>
              <a:buSzPts val="2200"/>
              <a:buNone/>
            </a:pPr>
            <a:r>
              <a:t/>
            </a:r>
            <a:endParaRPr b="1" sz="22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rgbClr val="C00000"/>
              </a:buClr>
              <a:buSzPts val="2200"/>
              <a:buNone/>
            </a:pPr>
            <a:r>
              <a:rPr b="1" lang="sk-SK" sz="2200">
                <a:solidFill>
                  <a:srgbClr val="C00000"/>
                </a:solidFill>
                <a:latin typeface="Times New Roman"/>
                <a:ea typeface="Times New Roman"/>
                <a:cs typeface="Times New Roman"/>
                <a:sym typeface="Times New Roman"/>
              </a:rPr>
              <a:t>Ťažká ujma na zdraví </a:t>
            </a:r>
            <a:r>
              <a:rPr b="1" lang="sk-SK" sz="2200">
                <a:solidFill>
                  <a:schemeClr val="dk1"/>
                </a:solidFill>
                <a:latin typeface="Times New Roman"/>
                <a:ea typeface="Times New Roman"/>
                <a:cs typeface="Times New Roman"/>
                <a:sym typeface="Times New Roman"/>
              </a:rPr>
              <a:t>podľa § 123 ods. 3 Trestného zákona </a:t>
            </a:r>
            <a:endParaRPr/>
          </a:p>
          <a:p>
            <a:pPr indent="0" lvl="0" marL="0" rtl="0" algn="l">
              <a:lnSpc>
                <a:spcPct val="100000"/>
              </a:lnSpc>
              <a:spcBef>
                <a:spcPts val="0"/>
              </a:spcBef>
              <a:spcAft>
                <a:spcPts val="0"/>
              </a:spcAft>
              <a:buClr>
                <a:srgbClr val="1D355C"/>
              </a:buClr>
              <a:buSzPts val="2200"/>
              <a:buNone/>
            </a:pPr>
            <a:r>
              <a:t/>
            </a:r>
            <a:endParaRPr sz="22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2200"/>
              <a:buNone/>
            </a:pPr>
            <a:r>
              <a:rPr lang="sk-SK" sz="2200">
                <a:solidFill>
                  <a:schemeClr val="dk1"/>
                </a:solidFill>
                <a:latin typeface="Times New Roman"/>
                <a:ea typeface="Times New Roman"/>
                <a:cs typeface="Times New Roman"/>
                <a:sym typeface="Times New Roman"/>
              </a:rPr>
              <a:t>- zmrzačenie,</a:t>
            </a:r>
            <a:endParaRPr/>
          </a:p>
          <a:p>
            <a:pPr indent="0" lvl="0" marL="0" rtl="0" algn="l">
              <a:lnSpc>
                <a:spcPct val="100000"/>
              </a:lnSpc>
              <a:spcBef>
                <a:spcPts val="0"/>
              </a:spcBef>
              <a:spcAft>
                <a:spcPts val="0"/>
              </a:spcAft>
              <a:buClr>
                <a:schemeClr val="dk1"/>
              </a:buClr>
              <a:buSzPts val="2200"/>
              <a:buNone/>
            </a:pPr>
            <a:r>
              <a:rPr lang="sk-SK" sz="2200">
                <a:solidFill>
                  <a:schemeClr val="dk1"/>
                </a:solidFill>
                <a:latin typeface="Times New Roman"/>
                <a:ea typeface="Times New Roman"/>
                <a:cs typeface="Times New Roman"/>
                <a:sym typeface="Times New Roman"/>
              </a:rPr>
              <a:t>- strata alebo podstatné zníženie pracovnej spôsobilosti,</a:t>
            </a:r>
            <a:endParaRPr/>
          </a:p>
          <a:p>
            <a:pPr indent="0" lvl="0" marL="0" rtl="0" algn="l">
              <a:lnSpc>
                <a:spcPct val="100000"/>
              </a:lnSpc>
              <a:spcBef>
                <a:spcPts val="0"/>
              </a:spcBef>
              <a:spcAft>
                <a:spcPts val="0"/>
              </a:spcAft>
              <a:buClr>
                <a:schemeClr val="dk1"/>
              </a:buClr>
              <a:buSzPts val="2200"/>
              <a:buNone/>
            </a:pPr>
            <a:r>
              <a:rPr lang="sk-SK" sz="2200">
                <a:solidFill>
                  <a:schemeClr val="dk1"/>
                </a:solidFill>
                <a:latin typeface="Times New Roman"/>
                <a:ea typeface="Times New Roman"/>
                <a:cs typeface="Times New Roman"/>
                <a:sym typeface="Times New Roman"/>
              </a:rPr>
              <a:t>- ochromenie údu,</a:t>
            </a:r>
            <a:endParaRPr/>
          </a:p>
          <a:p>
            <a:pPr indent="0" lvl="0" marL="0" rtl="0" algn="l">
              <a:lnSpc>
                <a:spcPct val="100000"/>
              </a:lnSpc>
              <a:spcBef>
                <a:spcPts val="0"/>
              </a:spcBef>
              <a:spcAft>
                <a:spcPts val="0"/>
              </a:spcAft>
              <a:buClr>
                <a:schemeClr val="dk1"/>
              </a:buClr>
              <a:buSzPts val="2200"/>
              <a:buNone/>
            </a:pPr>
            <a:r>
              <a:rPr lang="sk-SK" sz="2200">
                <a:solidFill>
                  <a:schemeClr val="dk1"/>
                </a:solidFill>
                <a:latin typeface="Times New Roman"/>
                <a:ea typeface="Times New Roman"/>
                <a:cs typeface="Times New Roman"/>
                <a:sym typeface="Times New Roman"/>
              </a:rPr>
              <a:t>- strata alebo podstatné oslabenie funkcie zmyslového ústrojenstva,</a:t>
            </a:r>
            <a:endParaRPr/>
          </a:p>
          <a:p>
            <a:pPr indent="0" lvl="0" marL="0" rtl="0" algn="l">
              <a:lnSpc>
                <a:spcPct val="100000"/>
              </a:lnSpc>
              <a:spcBef>
                <a:spcPts val="0"/>
              </a:spcBef>
              <a:spcAft>
                <a:spcPts val="0"/>
              </a:spcAft>
              <a:buClr>
                <a:schemeClr val="dk1"/>
              </a:buClr>
              <a:buSzPts val="2200"/>
              <a:buNone/>
            </a:pPr>
            <a:r>
              <a:rPr lang="sk-SK" sz="2200">
                <a:solidFill>
                  <a:schemeClr val="dk1"/>
                </a:solidFill>
                <a:latin typeface="Times New Roman"/>
                <a:ea typeface="Times New Roman"/>
                <a:cs typeface="Times New Roman"/>
                <a:sym typeface="Times New Roman"/>
              </a:rPr>
              <a:t>- poškodenie dôležitého orgánu,</a:t>
            </a:r>
            <a:endParaRPr/>
          </a:p>
          <a:p>
            <a:pPr indent="0" lvl="0" marL="0" rtl="0" algn="l">
              <a:lnSpc>
                <a:spcPct val="100000"/>
              </a:lnSpc>
              <a:spcBef>
                <a:spcPts val="0"/>
              </a:spcBef>
              <a:spcAft>
                <a:spcPts val="0"/>
              </a:spcAft>
              <a:buClr>
                <a:schemeClr val="dk1"/>
              </a:buClr>
              <a:buSzPts val="2200"/>
              <a:buNone/>
            </a:pPr>
            <a:r>
              <a:rPr lang="sk-SK" sz="2200">
                <a:solidFill>
                  <a:schemeClr val="dk1"/>
                </a:solidFill>
                <a:latin typeface="Times New Roman"/>
                <a:ea typeface="Times New Roman"/>
                <a:cs typeface="Times New Roman"/>
                <a:sym typeface="Times New Roman"/>
              </a:rPr>
              <a:t>- zohyzdenie,</a:t>
            </a:r>
            <a:endParaRPr/>
          </a:p>
          <a:p>
            <a:pPr indent="0" lvl="0" marL="0" rtl="0" algn="l">
              <a:lnSpc>
                <a:spcPct val="100000"/>
              </a:lnSpc>
              <a:spcBef>
                <a:spcPts val="0"/>
              </a:spcBef>
              <a:spcAft>
                <a:spcPts val="0"/>
              </a:spcAft>
              <a:buClr>
                <a:schemeClr val="dk1"/>
              </a:buClr>
              <a:buSzPts val="2200"/>
              <a:buNone/>
            </a:pPr>
            <a:r>
              <a:rPr lang="sk-SK" sz="2200">
                <a:solidFill>
                  <a:schemeClr val="dk1"/>
                </a:solidFill>
                <a:latin typeface="Times New Roman"/>
                <a:ea typeface="Times New Roman"/>
                <a:cs typeface="Times New Roman"/>
                <a:sym typeface="Times New Roman"/>
              </a:rPr>
              <a:t>- vyvolanie potratu alebo usmrtenie plodu,</a:t>
            </a:r>
            <a:endParaRPr/>
          </a:p>
          <a:p>
            <a:pPr indent="0" lvl="0" marL="0" rtl="0" algn="l">
              <a:lnSpc>
                <a:spcPct val="100000"/>
              </a:lnSpc>
              <a:spcBef>
                <a:spcPts val="0"/>
              </a:spcBef>
              <a:spcAft>
                <a:spcPts val="0"/>
              </a:spcAft>
              <a:buClr>
                <a:schemeClr val="dk1"/>
              </a:buClr>
              <a:buSzPts val="2200"/>
              <a:buNone/>
            </a:pPr>
            <a:r>
              <a:rPr lang="sk-SK" sz="2200">
                <a:solidFill>
                  <a:schemeClr val="dk1"/>
                </a:solidFill>
                <a:latin typeface="Times New Roman"/>
                <a:ea typeface="Times New Roman"/>
                <a:cs typeface="Times New Roman"/>
                <a:sym typeface="Times New Roman"/>
              </a:rPr>
              <a:t>- mučivé útrapy, alebo</a:t>
            </a:r>
            <a:endParaRPr/>
          </a:p>
          <a:p>
            <a:pPr indent="0" lvl="0" marL="0" rtl="0" algn="l">
              <a:lnSpc>
                <a:spcPct val="100000"/>
              </a:lnSpc>
              <a:spcBef>
                <a:spcPts val="0"/>
              </a:spcBef>
              <a:spcAft>
                <a:spcPts val="0"/>
              </a:spcAft>
              <a:buClr>
                <a:schemeClr val="dk1"/>
              </a:buClr>
              <a:buSzPts val="2200"/>
              <a:buNone/>
            </a:pPr>
            <a:r>
              <a:rPr lang="sk-SK" sz="2200">
                <a:solidFill>
                  <a:schemeClr val="dk1"/>
                </a:solidFill>
                <a:latin typeface="Times New Roman"/>
                <a:ea typeface="Times New Roman"/>
                <a:cs typeface="Times New Roman"/>
                <a:sym typeface="Times New Roman"/>
              </a:rPr>
              <a:t>- porucha zdravia trvajúca dlhší čas.</a:t>
            </a:r>
            <a:endParaRPr/>
          </a:p>
        </p:txBody>
      </p:sp>
      <p:pic>
        <p:nvPicPr>
          <p:cNvPr id="244" name="Google Shape;244;p35"/>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36"/>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250" name="Google Shape;250;p36"/>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1D355C"/>
              </a:buClr>
              <a:buSzPts val="2200"/>
              <a:buNone/>
            </a:pPr>
            <a:r>
              <a:t/>
            </a:r>
            <a:endParaRPr b="1" sz="22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2400"/>
              <a:buNone/>
            </a:pPr>
            <a:r>
              <a:rPr b="1" lang="sk-SK" sz="2400">
                <a:solidFill>
                  <a:schemeClr val="dk1"/>
                </a:solidFill>
                <a:latin typeface="Times New Roman"/>
                <a:ea typeface="Times New Roman"/>
                <a:cs typeface="Times New Roman"/>
                <a:sym typeface="Times New Roman"/>
              </a:rPr>
              <a:t>Ťažká ujma na zdraví podľa § 123 ods. 4 Trestného zákona </a:t>
            </a:r>
            <a:endParaRPr/>
          </a:p>
          <a:p>
            <a:pPr indent="0" lvl="0" marL="0" rtl="0" algn="l">
              <a:lnSpc>
                <a:spcPct val="90000"/>
              </a:lnSpc>
              <a:spcBef>
                <a:spcPts val="750"/>
              </a:spcBef>
              <a:spcAft>
                <a:spcPts val="0"/>
              </a:spcAft>
              <a:buClr>
                <a:srgbClr val="1D355C"/>
              </a:buClr>
              <a:buSzPts val="2400"/>
              <a:buNone/>
            </a:pPr>
            <a:r>
              <a:t/>
            </a:r>
            <a:endParaRPr sz="2400">
              <a:solidFill>
                <a:schemeClr val="dk1"/>
              </a:solidFill>
              <a:latin typeface="Times New Roman"/>
              <a:ea typeface="Times New Roman"/>
              <a:cs typeface="Times New Roman"/>
              <a:sym typeface="Times New Roman"/>
            </a:endParaRPr>
          </a:p>
          <a:p>
            <a:pPr indent="0" lvl="0" marL="0" rtl="0" algn="just">
              <a:lnSpc>
                <a:spcPct val="90000"/>
              </a:lnSpc>
              <a:spcBef>
                <a:spcPts val="750"/>
              </a:spcBef>
              <a:spcAft>
                <a:spcPts val="0"/>
              </a:spcAft>
              <a:buClr>
                <a:schemeClr val="dk1"/>
              </a:buClr>
              <a:buSzPts val="2400"/>
              <a:buNone/>
            </a:pPr>
            <a:r>
              <a:rPr lang="sk-SK" sz="2400">
                <a:solidFill>
                  <a:schemeClr val="dk1"/>
                </a:solidFill>
                <a:latin typeface="Times New Roman"/>
                <a:ea typeface="Times New Roman"/>
                <a:cs typeface="Times New Roman"/>
                <a:sym typeface="Times New Roman"/>
              </a:rPr>
              <a:t>Poruchou zdravia trvajúcou dlhší čas sa na účely tohto zákona rozumie porucha, ktorá si objektívne vyžiadala liečenie, prípadne aj pracovnú neschopnosť, v trvaní </a:t>
            </a:r>
            <a:r>
              <a:rPr lang="sk-SK" sz="2400">
                <a:solidFill>
                  <a:srgbClr val="C00000"/>
                </a:solidFill>
                <a:latin typeface="Times New Roman"/>
                <a:ea typeface="Times New Roman"/>
                <a:cs typeface="Times New Roman"/>
                <a:sym typeface="Times New Roman"/>
              </a:rPr>
              <a:t>najmenej štyridsaťdva kalendárnych dní</a:t>
            </a:r>
            <a:r>
              <a:rPr lang="sk-SK" sz="2400">
                <a:solidFill>
                  <a:schemeClr val="dk1"/>
                </a:solidFill>
                <a:latin typeface="Times New Roman"/>
                <a:ea typeface="Times New Roman"/>
                <a:cs typeface="Times New Roman"/>
                <a:sym typeface="Times New Roman"/>
              </a:rPr>
              <a:t>, počas ktorých závažne ovplyvňovala obvyklý spôsob života poškodeného.</a:t>
            </a:r>
            <a:endParaRPr/>
          </a:p>
        </p:txBody>
      </p:sp>
      <p:pic>
        <p:nvPicPr>
          <p:cNvPr id="251" name="Google Shape;251;p36"/>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37"/>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257" name="Google Shape;257;p37"/>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1D355C"/>
              </a:buClr>
              <a:buSzPts val="2200"/>
              <a:buNone/>
            </a:pPr>
            <a:r>
              <a:t/>
            </a:r>
            <a:endParaRPr b="1" sz="22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2400"/>
              <a:buNone/>
            </a:pPr>
            <a:r>
              <a:rPr b="1" lang="sk-SK" sz="2400">
                <a:solidFill>
                  <a:schemeClr val="dk1"/>
                </a:solidFill>
                <a:latin typeface="Times New Roman"/>
                <a:ea typeface="Times New Roman"/>
                <a:cs typeface="Times New Roman"/>
                <a:sym typeface="Times New Roman"/>
              </a:rPr>
              <a:t>Ublíženie na zdraví podľa § 158 Trestného zákona </a:t>
            </a:r>
            <a:endParaRPr/>
          </a:p>
          <a:p>
            <a:pPr indent="0" lvl="0" marL="0" rtl="0" algn="l">
              <a:lnSpc>
                <a:spcPct val="90000"/>
              </a:lnSpc>
              <a:spcBef>
                <a:spcPts val="750"/>
              </a:spcBef>
              <a:spcAft>
                <a:spcPts val="0"/>
              </a:spcAft>
              <a:buClr>
                <a:srgbClr val="1D355C"/>
              </a:buClr>
              <a:buSzPts val="2400"/>
              <a:buNone/>
            </a:pPr>
            <a:r>
              <a:t/>
            </a:r>
            <a:endParaRPr sz="24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2400"/>
              <a:buNone/>
            </a:pPr>
            <a:r>
              <a:rPr lang="sk-SK" sz="2400">
                <a:solidFill>
                  <a:schemeClr val="dk1"/>
                </a:solidFill>
                <a:latin typeface="Times New Roman"/>
                <a:ea typeface="Times New Roman"/>
                <a:cs typeface="Times New Roman"/>
                <a:sym typeface="Times New Roman"/>
              </a:rPr>
              <a:t>- kto inému z nedbanlivosti ublíži na zdraví </a:t>
            </a:r>
            <a:endParaRPr/>
          </a:p>
          <a:p>
            <a:pPr indent="0" lvl="0" marL="0" rtl="0" algn="l">
              <a:lnSpc>
                <a:spcPct val="90000"/>
              </a:lnSpc>
              <a:spcBef>
                <a:spcPts val="750"/>
              </a:spcBef>
              <a:spcAft>
                <a:spcPts val="0"/>
              </a:spcAft>
              <a:buClr>
                <a:schemeClr val="dk1"/>
              </a:buClr>
              <a:buSzPts val="2400"/>
              <a:buNone/>
            </a:pPr>
            <a:r>
              <a:rPr lang="sk-SK" sz="2400">
                <a:solidFill>
                  <a:schemeClr val="dk1"/>
                </a:solidFill>
                <a:latin typeface="Times New Roman"/>
                <a:ea typeface="Times New Roman"/>
                <a:cs typeface="Times New Roman"/>
                <a:sym typeface="Times New Roman"/>
              </a:rPr>
              <a:t>- porušením dôležitej povinnosti vyplývajúcej z jeho zamestnania, povolania, postavenia alebo funkcie alebo uloženej mu podľa zákona</a:t>
            </a:r>
            <a:endParaRPr/>
          </a:p>
          <a:p>
            <a:pPr indent="0" lvl="0" marL="0" rtl="0" algn="l">
              <a:lnSpc>
                <a:spcPct val="90000"/>
              </a:lnSpc>
              <a:spcBef>
                <a:spcPts val="750"/>
              </a:spcBef>
              <a:spcAft>
                <a:spcPts val="0"/>
              </a:spcAft>
              <a:buClr>
                <a:schemeClr val="dk1"/>
              </a:buClr>
              <a:buSzPts val="2400"/>
              <a:buNone/>
            </a:pPr>
            <a:r>
              <a:rPr lang="sk-SK" sz="2400">
                <a:solidFill>
                  <a:schemeClr val="dk1"/>
                </a:solidFill>
                <a:latin typeface="Times New Roman"/>
                <a:ea typeface="Times New Roman"/>
                <a:cs typeface="Times New Roman"/>
                <a:sym typeface="Times New Roman"/>
              </a:rPr>
              <a:t>- trest až </a:t>
            </a:r>
            <a:r>
              <a:rPr lang="sk-SK" sz="2400">
                <a:solidFill>
                  <a:srgbClr val="C00000"/>
                </a:solidFill>
                <a:latin typeface="Times New Roman"/>
                <a:ea typeface="Times New Roman"/>
                <a:cs typeface="Times New Roman"/>
                <a:sym typeface="Times New Roman"/>
              </a:rPr>
              <a:t>1 rok</a:t>
            </a:r>
            <a:endParaRPr/>
          </a:p>
        </p:txBody>
      </p:sp>
      <p:pic>
        <p:nvPicPr>
          <p:cNvPr id="258" name="Google Shape;258;p37"/>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38"/>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264" name="Google Shape;264;p38"/>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1D355C"/>
              </a:buClr>
              <a:buSzPts val="2200"/>
              <a:buNone/>
            </a:pPr>
            <a:r>
              <a:t/>
            </a:r>
            <a:endParaRPr b="1" sz="22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2400"/>
              <a:buNone/>
            </a:pPr>
            <a:r>
              <a:rPr b="1" lang="sk-SK" sz="2400">
                <a:solidFill>
                  <a:schemeClr val="dk1"/>
                </a:solidFill>
                <a:latin typeface="Times New Roman"/>
                <a:ea typeface="Times New Roman"/>
                <a:cs typeface="Times New Roman"/>
                <a:sym typeface="Times New Roman"/>
              </a:rPr>
              <a:t>Usmrtenie podľa § 149 Trestného zákona </a:t>
            </a:r>
            <a:endParaRPr/>
          </a:p>
          <a:p>
            <a:pPr indent="0" lvl="0" marL="0" rtl="0" algn="l">
              <a:lnSpc>
                <a:spcPct val="90000"/>
              </a:lnSpc>
              <a:spcBef>
                <a:spcPts val="750"/>
              </a:spcBef>
              <a:spcAft>
                <a:spcPts val="0"/>
              </a:spcAft>
              <a:buClr>
                <a:srgbClr val="1D355C"/>
              </a:buClr>
              <a:buSzPts val="2400"/>
              <a:buNone/>
            </a:pPr>
            <a:r>
              <a:t/>
            </a:r>
            <a:endParaRPr sz="24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2400"/>
              <a:buNone/>
            </a:pPr>
            <a:r>
              <a:rPr lang="sk-SK" sz="2400">
                <a:solidFill>
                  <a:schemeClr val="dk1"/>
                </a:solidFill>
                <a:latin typeface="Times New Roman"/>
                <a:ea typeface="Times New Roman"/>
                <a:cs typeface="Times New Roman"/>
                <a:sym typeface="Times New Roman"/>
              </a:rPr>
              <a:t>- kto inému z nedbanlivosti spôsobí smrť </a:t>
            </a:r>
            <a:endParaRPr/>
          </a:p>
          <a:p>
            <a:pPr indent="0" lvl="0" marL="0" rtl="0" algn="l">
              <a:lnSpc>
                <a:spcPct val="90000"/>
              </a:lnSpc>
              <a:spcBef>
                <a:spcPts val="750"/>
              </a:spcBef>
              <a:spcAft>
                <a:spcPts val="0"/>
              </a:spcAft>
              <a:buClr>
                <a:schemeClr val="dk1"/>
              </a:buClr>
              <a:buSzPts val="2400"/>
              <a:buNone/>
            </a:pPr>
            <a:r>
              <a:rPr lang="sk-SK" sz="2400">
                <a:solidFill>
                  <a:schemeClr val="dk1"/>
                </a:solidFill>
                <a:latin typeface="Times New Roman"/>
                <a:ea typeface="Times New Roman"/>
                <a:cs typeface="Times New Roman"/>
                <a:sym typeface="Times New Roman"/>
              </a:rPr>
              <a:t>- v súvislosti so svojím zamestnaním, povolaním, postavením alebo funkciou</a:t>
            </a:r>
            <a:endParaRPr/>
          </a:p>
          <a:p>
            <a:pPr indent="0" lvl="0" marL="0" rtl="0" algn="l">
              <a:lnSpc>
                <a:spcPct val="90000"/>
              </a:lnSpc>
              <a:spcBef>
                <a:spcPts val="750"/>
              </a:spcBef>
              <a:spcAft>
                <a:spcPts val="0"/>
              </a:spcAft>
              <a:buClr>
                <a:schemeClr val="dk1"/>
              </a:buClr>
              <a:buSzPts val="2400"/>
              <a:buNone/>
            </a:pPr>
            <a:r>
              <a:rPr lang="sk-SK" sz="2400">
                <a:solidFill>
                  <a:schemeClr val="dk1"/>
                </a:solidFill>
                <a:latin typeface="Times New Roman"/>
                <a:ea typeface="Times New Roman"/>
                <a:cs typeface="Times New Roman"/>
                <a:sym typeface="Times New Roman"/>
              </a:rPr>
              <a:t>- trest </a:t>
            </a:r>
            <a:r>
              <a:rPr lang="sk-SK" sz="2400">
                <a:solidFill>
                  <a:srgbClr val="C00000"/>
                </a:solidFill>
                <a:latin typeface="Times New Roman"/>
                <a:ea typeface="Times New Roman"/>
                <a:cs typeface="Times New Roman"/>
                <a:sym typeface="Times New Roman"/>
              </a:rPr>
              <a:t>7 až 12 rokov </a:t>
            </a:r>
            <a:r>
              <a:rPr lang="sk-SK" sz="2400">
                <a:solidFill>
                  <a:schemeClr val="dk1"/>
                </a:solidFill>
                <a:latin typeface="Times New Roman"/>
                <a:ea typeface="Times New Roman"/>
                <a:cs typeface="Times New Roman"/>
                <a:sym typeface="Times New Roman"/>
              </a:rPr>
              <a:t>ak spôsobí z nedbanlivosti smrť dvoch alebo viacerých osôb</a:t>
            </a:r>
            <a:endParaRPr/>
          </a:p>
        </p:txBody>
      </p:sp>
      <p:pic>
        <p:nvPicPr>
          <p:cNvPr id="265" name="Google Shape;265;p38"/>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39"/>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271" name="Google Shape;271;p39"/>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1D355C"/>
              </a:buClr>
              <a:buSzPts val="1800"/>
              <a:buNone/>
            </a:pPr>
            <a:r>
              <a:t/>
            </a:r>
            <a:endParaRPr b="1" sz="18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1800"/>
              <a:buNone/>
            </a:pPr>
            <a:r>
              <a:rPr b="1" lang="sk-SK" sz="1800">
                <a:solidFill>
                  <a:schemeClr val="dk1"/>
                </a:solidFill>
                <a:latin typeface="Times New Roman"/>
                <a:ea typeface="Times New Roman"/>
                <a:cs typeface="Times New Roman"/>
                <a:sym typeface="Times New Roman"/>
              </a:rPr>
              <a:t>Všeobecné ohrozenie podľa § 285 Trestného zákona </a:t>
            </a:r>
            <a:endParaRPr/>
          </a:p>
          <a:p>
            <a:pPr indent="0" lvl="0" marL="0" rtl="0" algn="l">
              <a:lnSpc>
                <a:spcPct val="100000"/>
              </a:lnSpc>
              <a:spcBef>
                <a:spcPts val="0"/>
              </a:spcBef>
              <a:spcAft>
                <a:spcPts val="0"/>
              </a:spcAft>
              <a:buClr>
                <a:srgbClr val="1D355C"/>
              </a:buClr>
              <a:buSzPts val="1800"/>
              <a:buNone/>
            </a:pPr>
            <a:r>
              <a:t/>
            </a:r>
            <a:endParaRPr sz="18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1800"/>
              <a:buNone/>
            </a:pPr>
            <a:r>
              <a:rPr lang="sk-SK" sz="1800">
                <a:solidFill>
                  <a:schemeClr val="dk1"/>
                </a:solidFill>
                <a:latin typeface="Times New Roman"/>
                <a:ea typeface="Times New Roman"/>
                <a:cs typeface="Times New Roman"/>
                <a:sym typeface="Times New Roman"/>
              </a:rPr>
              <a:t>- z nedbanlivosti</a:t>
            </a:r>
            <a:endParaRPr/>
          </a:p>
          <a:p>
            <a:pPr indent="0" lvl="0" marL="0" rtl="0" algn="l">
              <a:lnSpc>
                <a:spcPct val="100000"/>
              </a:lnSpc>
              <a:spcBef>
                <a:spcPts val="0"/>
              </a:spcBef>
              <a:spcAft>
                <a:spcPts val="0"/>
              </a:spcAft>
              <a:buClr>
                <a:schemeClr val="dk1"/>
              </a:buClr>
              <a:buSzPts val="1800"/>
              <a:buNone/>
            </a:pPr>
            <a:r>
              <a:rPr lang="sk-SK" sz="1800">
                <a:solidFill>
                  <a:schemeClr val="dk1"/>
                </a:solidFill>
                <a:latin typeface="Times New Roman"/>
                <a:ea typeface="Times New Roman"/>
                <a:cs typeface="Times New Roman"/>
                <a:sym typeface="Times New Roman"/>
              </a:rPr>
              <a:t>- spôsobí alebo zvýši všeobecné nebezpečenstvo</a:t>
            </a:r>
            <a:endParaRPr/>
          </a:p>
          <a:p>
            <a:pPr indent="-171450" lvl="0" marL="171450" rtl="0" algn="l">
              <a:lnSpc>
                <a:spcPct val="100000"/>
              </a:lnSpc>
              <a:spcBef>
                <a:spcPts val="0"/>
              </a:spcBef>
              <a:spcAft>
                <a:spcPts val="0"/>
              </a:spcAft>
              <a:buClr>
                <a:schemeClr val="dk1"/>
              </a:buClr>
              <a:buSzPts val="1800"/>
              <a:buFont typeface="Times New Roman"/>
              <a:buChar char="-"/>
            </a:pPr>
            <a:r>
              <a:rPr lang="sk-SK" sz="1800">
                <a:solidFill>
                  <a:schemeClr val="dk1"/>
                </a:solidFill>
                <a:latin typeface="Times New Roman"/>
                <a:ea typeface="Times New Roman"/>
                <a:cs typeface="Times New Roman"/>
                <a:sym typeface="Times New Roman"/>
              </a:rPr>
              <a:t>trest </a:t>
            </a:r>
            <a:r>
              <a:rPr lang="sk-SK" sz="1800">
                <a:solidFill>
                  <a:srgbClr val="C00000"/>
                </a:solidFill>
                <a:latin typeface="Times New Roman"/>
                <a:ea typeface="Times New Roman"/>
                <a:cs typeface="Times New Roman"/>
                <a:sym typeface="Times New Roman"/>
              </a:rPr>
              <a:t>4 až 10 rokov </a:t>
            </a:r>
            <a:r>
              <a:rPr lang="sk-SK" sz="1800">
                <a:solidFill>
                  <a:schemeClr val="dk1"/>
                </a:solidFill>
                <a:latin typeface="Times New Roman"/>
                <a:ea typeface="Times New Roman"/>
                <a:cs typeface="Times New Roman"/>
                <a:sym typeface="Times New Roman"/>
              </a:rPr>
              <a:t>ak spôsobí ťažkú ujmu na zdraví viacerým osobám alebo smrť viacerých osôb</a:t>
            </a:r>
            <a:endParaRPr/>
          </a:p>
          <a:p>
            <a:pPr indent="0" lvl="0" marL="0" rtl="0" algn="l">
              <a:lnSpc>
                <a:spcPct val="100000"/>
              </a:lnSpc>
              <a:spcBef>
                <a:spcPts val="0"/>
              </a:spcBef>
              <a:spcAft>
                <a:spcPts val="0"/>
              </a:spcAft>
              <a:buClr>
                <a:srgbClr val="1D355C"/>
              </a:buClr>
              <a:buSzPts val="1800"/>
              <a:buNone/>
            </a:pPr>
            <a:r>
              <a:t/>
            </a:r>
            <a:endParaRPr sz="18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1800"/>
              <a:buNone/>
            </a:pPr>
            <a:r>
              <a:rPr b="1" lang="sk-SK" sz="1800">
                <a:solidFill>
                  <a:schemeClr val="dk1"/>
                </a:solidFill>
                <a:latin typeface="Times New Roman"/>
                <a:ea typeface="Times New Roman"/>
                <a:cs typeface="Times New Roman"/>
                <a:sym typeface="Times New Roman"/>
              </a:rPr>
              <a:t>Všeobecné nebezpečenstvo</a:t>
            </a:r>
            <a:endParaRPr/>
          </a:p>
          <a:p>
            <a:pPr indent="0" lvl="0" marL="0" rtl="0" algn="just">
              <a:lnSpc>
                <a:spcPct val="100000"/>
              </a:lnSpc>
              <a:spcBef>
                <a:spcPts val="0"/>
              </a:spcBef>
              <a:spcAft>
                <a:spcPts val="0"/>
              </a:spcAft>
              <a:buClr>
                <a:schemeClr val="dk1"/>
              </a:buClr>
              <a:buSzPts val="1800"/>
              <a:buNone/>
            </a:pPr>
            <a:r>
              <a:rPr lang="sk-SK" sz="1800">
                <a:solidFill>
                  <a:schemeClr val="dk1"/>
                </a:solidFill>
                <a:latin typeface="Times New Roman"/>
                <a:ea typeface="Times New Roman"/>
                <a:cs typeface="Times New Roman"/>
                <a:sym typeface="Times New Roman"/>
              </a:rPr>
              <a:t>Vydanie ľudí do nebezpečenstva smrti alebo ťažkej ujmy na zdraví alebo cudzieho majetku do nebezpečenstva škody veľkého rozsahu tým, že spôsobí požiar alebo povodeň, alebo poruchu, či haváriu prostriedku hromadnej prepravy, alebo škodlivý účinok výbušnín, plynu, elektriny, rádioaktivity alebo iných podobne nebezpečných látok alebo síl, alebo sa dopustí iného podobného nebezpečného konania.</a:t>
            </a:r>
            <a:endParaRPr/>
          </a:p>
        </p:txBody>
      </p:sp>
      <p:pic>
        <p:nvPicPr>
          <p:cNvPr id="272" name="Google Shape;272;p39"/>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40"/>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278" name="Google Shape;278;p40"/>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700"/>
              <a:buNone/>
            </a:pPr>
            <a:r>
              <a:rPr b="1" lang="sk-SK" sz="1700">
                <a:solidFill>
                  <a:schemeClr val="dk1"/>
                </a:solidFill>
                <a:latin typeface="Times New Roman"/>
                <a:ea typeface="Times New Roman"/>
                <a:cs typeface="Times New Roman"/>
                <a:sym typeface="Times New Roman"/>
              </a:rPr>
              <a:t>Krajský súd Bratislava, sp.zn. </a:t>
            </a:r>
            <a:r>
              <a:rPr b="1" i="0" lang="sk-SK" sz="1700" u="none" strike="noStrike">
                <a:solidFill>
                  <a:schemeClr val="dk1"/>
                </a:solidFill>
                <a:latin typeface="Times New Roman"/>
                <a:ea typeface="Times New Roman"/>
                <a:cs typeface="Times New Roman"/>
                <a:sym typeface="Times New Roman"/>
              </a:rPr>
              <a:t>3To/7/2019</a:t>
            </a:r>
            <a:endParaRPr b="1" sz="1700">
              <a:solidFill>
                <a:schemeClr val="dk1"/>
              </a:solidFill>
              <a:latin typeface="Times New Roman"/>
              <a:ea typeface="Times New Roman"/>
              <a:cs typeface="Times New Roman"/>
              <a:sym typeface="Times New Roman"/>
            </a:endParaRPr>
          </a:p>
          <a:p>
            <a:pPr indent="-342900" lvl="0" marL="342900" rtl="0" algn="l">
              <a:lnSpc>
                <a:spcPct val="100000"/>
              </a:lnSpc>
              <a:spcBef>
                <a:spcPts val="0"/>
              </a:spcBef>
              <a:spcAft>
                <a:spcPts val="0"/>
              </a:spcAft>
              <a:buClr>
                <a:schemeClr val="dk1"/>
              </a:buClr>
              <a:buSzPts val="1700"/>
              <a:buFont typeface="Times New Roman"/>
              <a:buChar char="-"/>
            </a:pPr>
            <a:r>
              <a:rPr lang="sk-SK" sz="1700">
                <a:solidFill>
                  <a:schemeClr val="dk1"/>
                </a:solidFill>
                <a:latin typeface="Times New Roman"/>
                <a:ea typeface="Times New Roman"/>
                <a:cs typeface="Times New Roman"/>
                <a:sym typeface="Times New Roman"/>
              </a:rPr>
              <a:t>odsúdený živnostník (zhotoviteľ diela)</a:t>
            </a:r>
            <a:endParaRPr/>
          </a:p>
          <a:p>
            <a:pPr indent="0" lvl="0" marL="0" rtl="0" algn="l">
              <a:lnSpc>
                <a:spcPct val="100000"/>
              </a:lnSpc>
              <a:spcBef>
                <a:spcPts val="0"/>
              </a:spcBef>
              <a:spcAft>
                <a:spcPts val="0"/>
              </a:spcAft>
              <a:buClr>
                <a:srgbClr val="1D355C"/>
              </a:buClr>
              <a:buSzPts val="1700"/>
              <a:buNone/>
            </a:pPr>
            <a:r>
              <a:t/>
            </a:r>
            <a:endParaRPr b="1" sz="17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1700"/>
              <a:buNone/>
            </a:pPr>
            <a:r>
              <a:rPr b="1" lang="sk-SK" sz="1700">
                <a:solidFill>
                  <a:schemeClr val="dk1"/>
                </a:solidFill>
                <a:latin typeface="Times New Roman"/>
                <a:ea typeface="Times New Roman"/>
                <a:cs typeface="Times New Roman"/>
                <a:sym typeface="Times New Roman"/>
              </a:rPr>
              <a:t>Trest: </a:t>
            </a:r>
            <a:r>
              <a:rPr b="0" i="0" lang="sk-SK" sz="1700" u="none" strike="noStrike">
                <a:solidFill>
                  <a:schemeClr val="dk1"/>
                </a:solidFill>
                <a:latin typeface="Times New Roman"/>
                <a:ea typeface="Times New Roman"/>
                <a:cs typeface="Times New Roman"/>
                <a:sym typeface="Times New Roman"/>
              </a:rPr>
              <a:t>odňatie slobody vo výmere 2 (dva) roky s odkazom na náhradu škody na civilný proces</a:t>
            </a:r>
            <a:endParaRPr b="1" sz="17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rgbClr val="1D355C"/>
              </a:buClr>
              <a:buSzPts val="1700"/>
              <a:buNone/>
            </a:pPr>
            <a:r>
              <a:t/>
            </a:r>
            <a:endParaRPr b="1" sz="17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1700"/>
              <a:buNone/>
            </a:pPr>
            <a:r>
              <a:rPr b="1" lang="sk-SK" sz="1700">
                <a:solidFill>
                  <a:schemeClr val="dk1"/>
                </a:solidFill>
                <a:latin typeface="Times New Roman"/>
                <a:ea typeface="Times New Roman"/>
                <a:cs typeface="Times New Roman"/>
                <a:sym typeface="Times New Roman"/>
              </a:rPr>
              <a:t>Porušenia:</a:t>
            </a:r>
            <a:endParaRPr/>
          </a:p>
          <a:p>
            <a:pPr indent="0" lvl="0" marL="0" rtl="0" algn="l">
              <a:lnSpc>
                <a:spcPct val="100000"/>
              </a:lnSpc>
              <a:spcBef>
                <a:spcPts val="0"/>
              </a:spcBef>
              <a:spcAft>
                <a:spcPts val="0"/>
              </a:spcAft>
              <a:buClr>
                <a:schemeClr val="dk1"/>
              </a:buClr>
              <a:buSzPts val="1700"/>
              <a:buNone/>
            </a:pPr>
            <a:r>
              <a:rPr b="0" i="0" lang="sk-SK" sz="1700" u="none" strike="noStrike">
                <a:solidFill>
                  <a:schemeClr val="dk1"/>
                </a:solidFill>
                <a:latin typeface="Times New Roman"/>
                <a:ea typeface="Times New Roman"/>
                <a:cs typeface="Times New Roman"/>
                <a:sym typeface="Times New Roman"/>
              </a:rPr>
              <a:t>- nezaistenie BOZP na stavenisku; rozpor s prílohou č. 3, oddielu II, bodmi 5 a 6 nariadenia Vlády SR č. 396/2006 Z.z. o minimálnych bezpečnostných a zdravotných požiadavkách na stavenisko</a:t>
            </a:r>
            <a:endParaRPr sz="17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1700"/>
              <a:buNone/>
            </a:pPr>
            <a:r>
              <a:rPr lang="sk-SK" sz="1700">
                <a:solidFill>
                  <a:schemeClr val="dk1"/>
                </a:solidFill>
                <a:latin typeface="Times New Roman"/>
                <a:ea typeface="Times New Roman"/>
                <a:cs typeface="Times New Roman"/>
                <a:sym typeface="Times New Roman"/>
              </a:rPr>
              <a:t>- </a:t>
            </a:r>
            <a:r>
              <a:rPr b="0" i="0" lang="sk-SK" sz="1700" u="none" strike="noStrike">
                <a:solidFill>
                  <a:schemeClr val="dk1"/>
                </a:solidFill>
                <a:latin typeface="Times New Roman"/>
                <a:ea typeface="Times New Roman"/>
                <a:cs typeface="Times New Roman"/>
                <a:sym typeface="Times New Roman"/>
              </a:rPr>
              <a:t>§ 146 ods. 2, 4 zák. č. 311/2001 Z.z.</a:t>
            </a:r>
            <a:endParaRPr/>
          </a:p>
          <a:p>
            <a:pPr indent="0" lvl="0" marL="0" rtl="0" algn="l">
              <a:lnSpc>
                <a:spcPct val="100000"/>
              </a:lnSpc>
              <a:spcBef>
                <a:spcPts val="0"/>
              </a:spcBef>
              <a:spcAft>
                <a:spcPts val="0"/>
              </a:spcAft>
              <a:buClr>
                <a:schemeClr val="dk1"/>
              </a:buClr>
              <a:buSzPts val="1700"/>
              <a:buNone/>
            </a:pPr>
            <a:r>
              <a:rPr lang="sk-SK" sz="1700">
                <a:solidFill>
                  <a:schemeClr val="dk1"/>
                </a:solidFill>
                <a:latin typeface="Times New Roman"/>
                <a:ea typeface="Times New Roman"/>
                <a:cs typeface="Times New Roman"/>
                <a:sym typeface="Times New Roman"/>
              </a:rPr>
              <a:t>- </a:t>
            </a:r>
            <a:r>
              <a:rPr b="0" i="0" lang="sk-SK" sz="1700" u="none" strike="noStrike">
                <a:solidFill>
                  <a:schemeClr val="dk1"/>
                </a:solidFill>
                <a:latin typeface="Times New Roman"/>
                <a:ea typeface="Times New Roman"/>
                <a:cs typeface="Times New Roman"/>
                <a:sym typeface="Times New Roman"/>
              </a:rPr>
              <a:t>§ 6 ods. 1 písm. a) zák. č. 124/2006 Z.z.</a:t>
            </a:r>
            <a:endParaRPr b="0" i="0" sz="1700" u="none" strike="noStrike">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1700"/>
              <a:buNone/>
            </a:pPr>
            <a:r>
              <a:rPr lang="sk-SK" sz="1700">
                <a:solidFill>
                  <a:schemeClr val="dk1"/>
                </a:solidFill>
                <a:latin typeface="Times New Roman"/>
                <a:ea typeface="Times New Roman"/>
                <a:cs typeface="Times New Roman"/>
                <a:sym typeface="Times New Roman"/>
              </a:rPr>
              <a:t>- § </a:t>
            </a:r>
            <a:r>
              <a:rPr b="0" i="0" lang="sk-SK" sz="1700" u="none" strike="noStrike">
                <a:solidFill>
                  <a:schemeClr val="dk1"/>
                </a:solidFill>
                <a:latin typeface="Times New Roman"/>
                <a:ea typeface="Times New Roman"/>
                <a:cs typeface="Times New Roman"/>
                <a:sym typeface="Times New Roman"/>
              </a:rPr>
              <a:t>6 ods. 1 písm. i) zák. č. 124/2006 Z. z.</a:t>
            </a:r>
            <a:endParaRPr/>
          </a:p>
          <a:p>
            <a:pPr indent="0" lvl="0" marL="0" rtl="0" algn="l">
              <a:lnSpc>
                <a:spcPct val="100000"/>
              </a:lnSpc>
              <a:spcBef>
                <a:spcPts val="0"/>
              </a:spcBef>
              <a:spcAft>
                <a:spcPts val="0"/>
              </a:spcAft>
              <a:buClr>
                <a:schemeClr val="dk1"/>
              </a:buClr>
              <a:buSzPts val="1700"/>
              <a:buNone/>
            </a:pPr>
            <a:r>
              <a:rPr b="0" i="0" lang="sk-SK" sz="1700" u="none" strike="noStrike">
                <a:solidFill>
                  <a:schemeClr val="dk1"/>
                </a:solidFill>
                <a:latin typeface="Times New Roman"/>
                <a:ea typeface="Times New Roman"/>
                <a:cs typeface="Times New Roman"/>
                <a:sym typeface="Times New Roman"/>
              </a:rPr>
              <a:t>- § 6 ods. 8 zák. č. 124/2006 Z.z.</a:t>
            </a:r>
            <a:endParaRPr sz="17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1700"/>
              <a:buNone/>
            </a:pPr>
            <a:r>
              <a:rPr lang="sk-SK" sz="1700">
                <a:solidFill>
                  <a:schemeClr val="dk1"/>
                </a:solidFill>
                <a:latin typeface="Times New Roman"/>
                <a:ea typeface="Times New Roman"/>
                <a:cs typeface="Times New Roman"/>
                <a:sym typeface="Times New Roman"/>
              </a:rPr>
              <a:t>- </a:t>
            </a:r>
            <a:r>
              <a:rPr b="0" i="0" lang="sk-SK" sz="1700" u="none" strike="noStrike">
                <a:solidFill>
                  <a:schemeClr val="dk1"/>
                </a:solidFill>
                <a:latin typeface="Times New Roman"/>
                <a:ea typeface="Times New Roman"/>
                <a:cs typeface="Times New Roman"/>
                <a:sym typeface="Times New Roman"/>
              </a:rPr>
              <a:t>§ 7 ods. 3 zák. č. 124/2006 Z.z.</a:t>
            </a:r>
            <a:endParaRPr/>
          </a:p>
          <a:p>
            <a:pPr indent="0" lvl="0" marL="0" rtl="0" algn="l">
              <a:lnSpc>
                <a:spcPct val="100000"/>
              </a:lnSpc>
              <a:spcBef>
                <a:spcPts val="0"/>
              </a:spcBef>
              <a:spcAft>
                <a:spcPts val="0"/>
              </a:spcAft>
              <a:buClr>
                <a:schemeClr val="dk1"/>
              </a:buClr>
              <a:buSzPts val="1700"/>
              <a:buNone/>
            </a:pPr>
            <a:r>
              <a:rPr b="0" i="0" lang="sk-SK" sz="1700" u="none" strike="noStrike">
                <a:solidFill>
                  <a:schemeClr val="dk1"/>
                </a:solidFill>
                <a:latin typeface="Times New Roman"/>
                <a:ea typeface="Times New Roman"/>
                <a:cs typeface="Times New Roman"/>
                <a:sym typeface="Times New Roman"/>
              </a:rPr>
              <a:t>- § 9 ods. 1 zák. č. 124/2006 Z.z.</a:t>
            </a:r>
            <a:endParaRPr sz="17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1700"/>
              <a:buNone/>
            </a:pPr>
            <a:r>
              <a:rPr lang="sk-SK" sz="1700">
                <a:solidFill>
                  <a:schemeClr val="dk1"/>
                </a:solidFill>
                <a:latin typeface="Times New Roman"/>
                <a:ea typeface="Times New Roman"/>
                <a:cs typeface="Times New Roman"/>
                <a:sym typeface="Times New Roman"/>
              </a:rPr>
              <a:t>- </a:t>
            </a:r>
            <a:r>
              <a:rPr b="0" i="0" lang="sk-SK" sz="1700" u="none" strike="noStrike">
                <a:solidFill>
                  <a:schemeClr val="dk1"/>
                </a:solidFill>
                <a:latin typeface="Times New Roman"/>
                <a:ea typeface="Times New Roman"/>
                <a:cs typeface="Times New Roman"/>
                <a:sym typeface="Times New Roman"/>
              </a:rPr>
              <a:t>§ 12 ods. 2 písm. a) zák. č. 124/2006 Z.z.</a:t>
            </a:r>
            <a:endParaRPr sz="1700">
              <a:solidFill>
                <a:schemeClr val="dk1"/>
              </a:solidFill>
              <a:latin typeface="Times New Roman"/>
              <a:ea typeface="Times New Roman"/>
              <a:cs typeface="Times New Roman"/>
              <a:sym typeface="Times New Roman"/>
            </a:endParaRPr>
          </a:p>
        </p:txBody>
      </p:sp>
      <p:pic>
        <p:nvPicPr>
          <p:cNvPr id="279" name="Google Shape;279;p40"/>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41"/>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285" name="Google Shape;285;p41"/>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1D355C"/>
              </a:buClr>
              <a:buSzPts val="1800"/>
              <a:buNone/>
            </a:pPr>
            <a:r>
              <a:t/>
            </a:r>
            <a:endParaRPr b="1" sz="18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1800"/>
              <a:buNone/>
            </a:pPr>
            <a:r>
              <a:rPr b="1" lang="sk-SK" sz="1800">
                <a:solidFill>
                  <a:schemeClr val="dk1"/>
                </a:solidFill>
                <a:latin typeface="Times New Roman"/>
                <a:ea typeface="Times New Roman"/>
                <a:cs typeface="Times New Roman"/>
                <a:sym typeface="Times New Roman"/>
              </a:rPr>
              <a:t>Krajský súd Košice, sp.zn. </a:t>
            </a:r>
            <a:r>
              <a:rPr b="1" i="0" lang="sk-SK" sz="1800" u="none" strike="noStrike">
                <a:solidFill>
                  <a:schemeClr val="dk1"/>
                </a:solidFill>
                <a:latin typeface="Times New Roman"/>
                <a:ea typeface="Times New Roman"/>
                <a:cs typeface="Times New Roman"/>
                <a:sym typeface="Times New Roman"/>
              </a:rPr>
              <a:t>6To/12/2017</a:t>
            </a:r>
            <a:endParaRPr/>
          </a:p>
          <a:p>
            <a:pPr indent="0" lvl="0" marL="0" rtl="0" algn="l">
              <a:lnSpc>
                <a:spcPct val="90000"/>
              </a:lnSpc>
              <a:spcBef>
                <a:spcPts val="750"/>
              </a:spcBef>
              <a:spcAft>
                <a:spcPts val="0"/>
              </a:spcAft>
              <a:buClr>
                <a:schemeClr val="dk1"/>
              </a:buClr>
              <a:buSzPts val="1800"/>
              <a:buNone/>
            </a:pPr>
            <a:r>
              <a:rPr lang="sk-SK" sz="1800">
                <a:solidFill>
                  <a:schemeClr val="dk1"/>
                </a:solidFill>
                <a:latin typeface="Times New Roman"/>
                <a:ea typeface="Times New Roman"/>
                <a:cs typeface="Times New Roman"/>
                <a:sym typeface="Times New Roman"/>
              </a:rPr>
              <a:t>dvaja odsúdení – konateľ a vedúci zamestnanec (predák)</a:t>
            </a:r>
            <a:endParaRPr/>
          </a:p>
          <a:p>
            <a:pPr indent="-228600" lvl="0" marL="342900" rtl="0" algn="l">
              <a:lnSpc>
                <a:spcPct val="90000"/>
              </a:lnSpc>
              <a:spcBef>
                <a:spcPts val="750"/>
              </a:spcBef>
              <a:spcAft>
                <a:spcPts val="0"/>
              </a:spcAft>
              <a:buClr>
                <a:srgbClr val="1D355C"/>
              </a:buClr>
              <a:buSzPts val="1800"/>
              <a:buFont typeface="Open Sans"/>
              <a:buNone/>
            </a:pPr>
            <a:r>
              <a:t/>
            </a:r>
            <a:endParaRPr sz="18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1800"/>
              <a:buNone/>
            </a:pPr>
            <a:r>
              <a:rPr b="1" lang="sk-SK" sz="1800">
                <a:solidFill>
                  <a:schemeClr val="dk1"/>
                </a:solidFill>
                <a:latin typeface="Times New Roman"/>
                <a:ea typeface="Times New Roman"/>
                <a:cs typeface="Times New Roman"/>
                <a:sym typeface="Times New Roman"/>
              </a:rPr>
              <a:t>Trest: </a:t>
            </a:r>
            <a:endParaRPr/>
          </a:p>
          <a:p>
            <a:pPr indent="0" lvl="0" marL="0" rtl="0" algn="l">
              <a:lnSpc>
                <a:spcPct val="90000"/>
              </a:lnSpc>
              <a:spcBef>
                <a:spcPts val="750"/>
              </a:spcBef>
              <a:spcAft>
                <a:spcPts val="0"/>
              </a:spcAft>
              <a:buClr>
                <a:schemeClr val="dk1"/>
              </a:buClr>
              <a:buSzPts val="1800"/>
              <a:buNone/>
            </a:pPr>
            <a:r>
              <a:rPr b="1" lang="sk-SK" sz="1800">
                <a:solidFill>
                  <a:schemeClr val="dk1"/>
                </a:solidFill>
                <a:latin typeface="Times New Roman"/>
                <a:ea typeface="Times New Roman"/>
                <a:cs typeface="Times New Roman"/>
                <a:sym typeface="Times New Roman"/>
              </a:rPr>
              <a:t>- </a:t>
            </a:r>
            <a:r>
              <a:rPr b="0" i="0" lang="sk-SK" sz="1800" u="none" strike="noStrike">
                <a:solidFill>
                  <a:schemeClr val="dk1"/>
                </a:solidFill>
                <a:latin typeface="Times New Roman"/>
                <a:ea typeface="Times New Roman"/>
                <a:cs typeface="Times New Roman"/>
                <a:sym typeface="Times New Roman"/>
              </a:rPr>
              <a:t>odňatie slobody vo výmere 3 rokov (konate</a:t>
            </a:r>
            <a:r>
              <a:rPr lang="sk-SK" sz="1800">
                <a:solidFill>
                  <a:schemeClr val="dk1"/>
                </a:solidFill>
                <a:latin typeface="Times New Roman"/>
                <a:ea typeface="Times New Roman"/>
                <a:cs typeface="Times New Roman"/>
                <a:sym typeface="Times New Roman"/>
              </a:rPr>
              <a:t>ľ</a:t>
            </a:r>
            <a:r>
              <a:rPr b="0" i="0" lang="sk-SK" sz="1800" u="none" strike="noStrike">
                <a:solidFill>
                  <a:schemeClr val="dk1"/>
                </a:solidFill>
                <a:latin typeface="Times New Roman"/>
                <a:ea typeface="Times New Roman"/>
                <a:cs typeface="Times New Roman"/>
                <a:sym typeface="Times New Roman"/>
              </a:rPr>
              <a:t>), odňatie slobody vo výmere 2 roky (vedúci zamestnanec)</a:t>
            </a:r>
            <a:endParaRPr/>
          </a:p>
          <a:p>
            <a:pPr indent="-57150" lvl="0" marL="171450" rtl="0" algn="l">
              <a:lnSpc>
                <a:spcPct val="90000"/>
              </a:lnSpc>
              <a:spcBef>
                <a:spcPts val="750"/>
              </a:spcBef>
              <a:spcAft>
                <a:spcPts val="0"/>
              </a:spcAft>
              <a:buClr>
                <a:srgbClr val="1D355C"/>
              </a:buClr>
              <a:buSzPts val="1800"/>
              <a:buNone/>
            </a:pPr>
            <a:r>
              <a:t/>
            </a:r>
            <a:endParaRPr b="1" sz="18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1800"/>
              <a:buNone/>
            </a:pPr>
            <a:r>
              <a:rPr b="1" lang="sk-SK" sz="1800">
                <a:solidFill>
                  <a:schemeClr val="dk1"/>
                </a:solidFill>
                <a:latin typeface="Times New Roman"/>
                <a:ea typeface="Times New Roman"/>
                <a:cs typeface="Times New Roman"/>
                <a:sym typeface="Times New Roman"/>
              </a:rPr>
              <a:t>Porušenia:</a:t>
            </a:r>
            <a:endParaRPr/>
          </a:p>
          <a:p>
            <a:pPr indent="0" lvl="0" marL="0" rtl="0" algn="l">
              <a:lnSpc>
                <a:spcPct val="90000"/>
              </a:lnSpc>
              <a:spcBef>
                <a:spcPts val="750"/>
              </a:spcBef>
              <a:spcAft>
                <a:spcPts val="0"/>
              </a:spcAft>
              <a:buClr>
                <a:schemeClr val="dk1"/>
              </a:buClr>
              <a:buSzPts val="1800"/>
              <a:buNone/>
            </a:pPr>
            <a:r>
              <a:rPr b="0" i="0" lang="sk-SK" sz="1800" u="none" strike="noStrike">
                <a:solidFill>
                  <a:schemeClr val="dk1"/>
                </a:solidFill>
                <a:latin typeface="Times New Roman"/>
                <a:ea typeface="Times New Roman"/>
                <a:cs typeface="Times New Roman"/>
                <a:sym typeface="Times New Roman"/>
              </a:rPr>
              <a:t>- porušenie dôležitej povinnosti vyplývajúcej z postavenia</a:t>
            </a:r>
            <a:endParaRPr/>
          </a:p>
          <a:p>
            <a:pPr indent="0" lvl="0" marL="0" rtl="0" algn="l">
              <a:lnSpc>
                <a:spcPct val="90000"/>
              </a:lnSpc>
              <a:spcBef>
                <a:spcPts val="750"/>
              </a:spcBef>
              <a:spcAft>
                <a:spcPts val="0"/>
              </a:spcAft>
              <a:buClr>
                <a:schemeClr val="dk1"/>
              </a:buClr>
              <a:buSzPts val="1800"/>
              <a:buNone/>
            </a:pPr>
            <a:r>
              <a:rPr b="0" i="0" lang="sk-SK" sz="1800" u="none" strike="noStrike">
                <a:solidFill>
                  <a:schemeClr val="dk1"/>
                </a:solidFill>
                <a:latin typeface="Times New Roman"/>
                <a:ea typeface="Times New Roman"/>
                <a:cs typeface="Times New Roman"/>
                <a:sym typeface="Times New Roman"/>
              </a:rPr>
              <a:t>- </a:t>
            </a:r>
            <a:r>
              <a:rPr lang="sk-SK" sz="1800">
                <a:solidFill>
                  <a:schemeClr val="dk1"/>
                </a:solidFill>
                <a:latin typeface="Times New Roman"/>
                <a:ea typeface="Times New Roman"/>
                <a:cs typeface="Times New Roman"/>
                <a:sym typeface="Times New Roman"/>
              </a:rPr>
              <a:t>§ </a:t>
            </a:r>
            <a:r>
              <a:rPr b="0" i="0" lang="sk-SK" sz="1800" u="none" strike="noStrike">
                <a:solidFill>
                  <a:schemeClr val="dk1"/>
                </a:solidFill>
                <a:latin typeface="Times New Roman"/>
                <a:ea typeface="Times New Roman"/>
                <a:cs typeface="Times New Roman"/>
                <a:sym typeface="Times New Roman"/>
              </a:rPr>
              <a:t>6 ods. 1 písm. i) zák. č. 124/2006 Z. z.</a:t>
            </a:r>
            <a:endParaRPr/>
          </a:p>
        </p:txBody>
      </p:sp>
      <p:pic>
        <p:nvPicPr>
          <p:cNvPr id="286" name="Google Shape;286;p41"/>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5"/>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102" name="Google Shape;102;p15"/>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2000"/>
              <a:buNone/>
            </a:pPr>
            <a:r>
              <a:rPr b="1" lang="sk-SK" sz="2000">
                <a:solidFill>
                  <a:schemeClr val="dk1"/>
                </a:solidFill>
                <a:latin typeface="Times New Roman"/>
                <a:ea typeface="Times New Roman"/>
                <a:cs typeface="Times New Roman"/>
                <a:sym typeface="Times New Roman"/>
              </a:rPr>
              <a:t>Trestná zodpovednosť </a:t>
            </a:r>
            <a:endParaRPr/>
          </a:p>
          <a:p>
            <a:pPr indent="0" lvl="0" marL="0" rtl="0" algn="l">
              <a:lnSpc>
                <a:spcPct val="100000"/>
              </a:lnSpc>
              <a:spcBef>
                <a:spcPts val="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(trestné činy, priestupky a pod.)</a:t>
            </a:r>
            <a:endParaRPr/>
          </a:p>
          <a:p>
            <a:pPr indent="0" lvl="0" marL="0" rtl="0" algn="l">
              <a:lnSpc>
                <a:spcPct val="10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2000"/>
              <a:buNone/>
            </a:pPr>
            <a:r>
              <a:rPr b="1" lang="sk-SK" sz="2000">
                <a:solidFill>
                  <a:schemeClr val="dk1"/>
                </a:solidFill>
                <a:latin typeface="Times New Roman"/>
                <a:ea typeface="Times New Roman"/>
                <a:cs typeface="Times New Roman"/>
                <a:sym typeface="Times New Roman"/>
              </a:rPr>
              <a:t>Zodpovednosť v správnom a verejnom práve</a:t>
            </a:r>
            <a:endParaRPr/>
          </a:p>
          <a:p>
            <a:pPr indent="0" lvl="0" marL="0" rtl="0" algn="l">
              <a:lnSpc>
                <a:spcPct val="100000"/>
              </a:lnSpc>
              <a:spcBef>
                <a:spcPts val="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(pracovné právo, daňové právo, BOZP, GDPR a pod.)</a:t>
            </a:r>
            <a:endParaRPr/>
          </a:p>
          <a:p>
            <a:pPr indent="0" lvl="0" marL="0" rtl="0" algn="l">
              <a:lnSpc>
                <a:spcPct val="10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2000"/>
              <a:buNone/>
            </a:pPr>
            <a:r>
              <a:rPr b="1" lang="sk-SK" sz="2000">
                <a:solidFill>
                  <a:schemeClr val="dk1"/>
                </a:solidFill>
                <a:latin typeface="Times New Roman"/>
                <a:ea typeface="Times New Roman"/>
                <a:cs typeface="Times New Roman"/>
                <a:sym typeface="Times New Roman"/>
              </a:rPr>
              <a:t>Finančná zodpovednosť</a:t>
            </a:r>
            <a:endParaRPr/>
          </a:p>
          <a:p>
            <a:pPr indent="0" lvl="0" marL="0" rtl="0" algn="l">
              <a:lnSpc>
                <a:spcPct val="100000"/>
              </a:lnSpc>
              <a:spcBef>
                <a:spcPts val="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(náhrada škody, vymáhanie škody a pod.)</a:t>
            </a:r>
            <a:endParaRPr/>
          </a:p>
          <a:p>
            <a:pPr indent="0" lvl="0" marL="0" rtl="0" algn="l">
              <a:lnSpc>
                <a:spcPct val="10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rgbClr val="C00000"/>
              </a:buClr>
              <a:buSzPts val="2000"/>
              <a:buNone/>
            </a:pPr>
            <a:r>
              <a:rPr b="1" lang="sk-SK" sz="2000">
                <a:solidFill>
                  <a:srgbClr val="C00000"/>
                </a:solidFill>
                <a:latin typeface="Times New Roman"/>
                <a:ea typeface="Times New Roman"/>
                <a:cs typeface="Times New Roman"/>
                <a:sym typeface="Times New Roman"/>
              </a:rPr>
              <a:t>Štátne kontroly a OČTK</a:t>
            </a:r>
            <a:endParaRPr/>
          </a:p>
          <a:p>
            <a:pPr indent="0" lvl="0" marL="0" rtl="0" algn="just">
              <a:lnSpc>
                <a:spcPct val="10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p:txBody>
      </p:sp>
      <p:pic>
        <p:nvPicPr>
          <p:cNvPr id="103" name="Google Shape;103;p15"/>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42"/>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292" name="Google Shape;292;p42"/>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1D355C"/>
              </a:buClr>
              <a:buSzPts val="1800"/>
              <a:buNone/>
            </a:pPr>
            <a:r>
              <a:t/>
            </a:r>
            <a:endParaRPr b="1" sz="18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2000"/>
              <a:buNone/>
            </a:pPr>
            <a:r>
              <a:rPr b="1" lang="sk-SK" sz="2000">
                <a:solidFill>
                  <a:schemeClr val="dk1"/>
                </a:solidFill>
                <a:latin typeface="Times New Roman"/>
                <a:ea typeface="Times New Roman"/>
                <a:cs typeface="Times New Roman"/>
                <a:sym typeface="Times New Roman"/>
              </a:rPr>
              <a:t>Škoda, jej náhrada a vymáhanie </a:t>
            </a:r>
            <a:endParaRPr/>
          </a:p>
          <a:p>
            <a:pPr indent="0" lvl="0" marL="0" rtl="0" algn="l">
              <a:lnSpc>
                <a:spcPct val="90000"/>
              </a:lnSpc>
              <a:spcBef>
                <a:spcPts val="750"/>
              </a:spcBef>
              <a:spcAft>
                <a:spcPts val="0"/>
              </a:spcAft>
              <a:buClr>
                <a:srgbClr val="1D355C"/>
              </a:buClr>
              <a:buSzPts val="1800"/>
              <a:buNone/>
            </a:pPr>
            <a:r>
              <a:t/>
            </a:r>
            <a:endParaRPr b="1" i="0" sz="1800" u="none" strike="noStrike">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1800"/>
              <a:buNone/>
            </a:pPr>
            <a:r>
              <a:rPr lang="sk-SK" sz="1800">
                <a:solidFill>
                  <a:schemeClr val="dk1"/>
                </a:solidFill>
                <a:latin typeface="Times New Roman"/>
                <a:ea typeface="Times New Roman"/>
                <a:cs typeface="Times New Roman"/>
                <a:sym typeface="Times New Roman"/>
              </a:rPr>
              <a:t>- „</a:t>
            </a:r>
            <a:r>
              <a:rPr lang="sk-SK" sz="1800">
                <a:solidFill>
                  <a:srgbClr val="C00000"/>
                </a:solidFill>
                <a:latin typeface="Times New Roman"/>
                <a:ea typeface="Times New Roman"/>
                <a:cs typeface="Times New Roman"/>
                <a:sym typeface="Times New Roman"/>
              </a:rPr>
              <a:t>škoda</a:t>
            </a:r>
            <a:r>
              <a:rPr lang="sk-SK" sz="1800">
                <a:solidFill>
                  <a:schemeClr val="dk1"/>
                </a:solidFill>
                <a:latin typeface="Times New Roman"/>
                <a:ea typeface="Times New Roman"/>
                <a:cs typeface="Times New Roman"/>
                <a:sym typeface="Times New Roman"/>
              </a:rPr>
              <a:t>“ môže vzniknúť v pracovných, obchodných, občianskych vzťahoch </a:t>
            </a:r>
            <a:endParaRPr/>
          </a:p>
          <a:p>
            <a:pPr indent="0" lvl="0" marL="0" rtl="0" algn="l">
              <a:lnSpc>
                <a:spcPct val="90000"/>
              </a:lnSpc>
              <a:spcBef>
                <a:spcPts val="750"/>
              </a:spcBef>
              <a:spcAft>
                <a:spcPts val="0"/>
              </a:spcAft>
              <a:buClr>
                <a:schemeClr val="dk1"/>
              </a:buClr>
              <a:buSzPts val="1800"/>
              <a:buNone/>
            </a:pPr>
            <a:r>
              <a:rPr lang="sk-SK" sz="1800">
                <a:solidFill>
                  <a:schemeClr val="dk1"/>
                </a:solidFill>
                <a:latin typeface="Times New Roman"/>
                <a:ea typeface="Times New Roman"/>
                <a:cs typeface="Times New Roman"/>
                <a:sym typeface="Times New Roman"/>
              </a:rPr>
              <a:t>- kúpna cena, provízia, odmena a pod.</a:t>
            </a:r>
            <a:endParaRPr/>
          </a:p>
          <a:p>
            <a:pPr indent="-171450" lvl="0" marL="171450" rtl="0" algn="l">
              <a:lnSpc>
                <a:spcPct val="90000"/>
              </a:lnSpc>
              <a:spcBef>
                <a:spcPts val="750"/>
              </a:spcBef>
              <a:spcAft>
                <a:spcPts val="0"/>
              </a:spcAft>
              <a:buClr>
                <a:schemeClr val="dk1"/>
              </a:buClr>
              <a:buSzPts val="1800"/>
              <a:buFont typeface="Times New Roman"/>
              <a:buChar char="-"/>
            </a:pPr>
            <a:r>
              <a:rPr b="1" lang="sk-SK" sz="1800">
                <a:solidFill>
                  <a:schemeClr val="dk1"/>
                </a:solidFill>
                <a:latin typeface="Times New Roman"/>
                <a:ea typeface="Times New Roman"/>
                <a:cs typeface="Times New Roman"/>
                <a:sym typeface="Times New Roman"/>
              </a:rPr>
              <a:t>zmluvná pokuta </a:t>
            </a:r>
            <a:r>
              <a:rPr lang="sk-SK" sz="1800">
                <a:solidFill>
                  <a:schemeClr val="dk1"/>
                </a:solidFill>
                <a:latin typeface="Times New Roman"/>
                <a:ea typeface="Times New Roman"/>
                <a:cs typeface="Times New Roman"/>
                <a:sym typeface="Times New Roman"/>
              </a:rPr>
              <a:t>(len písomne)</a:t>
            </a:r>
            <a:endParaRPr/>
          </a:p>
          <a:p>
            <a:pPr indent="-171450" lvl="0" marL="171450" rtl="0" algn="l">
              <a:lnSpc>
                <a:spcPct val="90000"/>
              </a:lnSpc>
              <a:spcBef>
                <a:spcPts val="750"/>
              </a:spcBef>
              <a:spcAft>
                <a:spcPts val="0"/>
              </a:spcAft>
              <a:buClr>
                <a:schemeClr val="dk1"/>
              </a:buClr>
              <a:buSzPts val="1800"/>
              <a:buFont typeface="Times New Roman"/>
              <a:buChar char="-"/>
            </a:pPr>
            <a:r>
              <a:rPr b="1" lang="sk-SK" sz="1800">
                <a:solidFill>
                  <a:schemeClr val="dk1"/>
                </a:solidFill>
                <a:latin typeface="Times New Roman"/>
                <a:ea typeface="Times New Roman"/>
                <a:cs typeface="Times New Roman"/>
                <a:sym typeface="Times New Roman"/>
              </a:rPr>
              <a:t>úrok z omeškania </a:t>
            </a:r>
            <a:r>
              <a:rPr lang="sk-SK" sz="1800">
                <a:solidFill>
                  <a:schemeClr val="dk1"/>
                </a:solidFill>
                <a:latin typeface="Times New Roman"/>
                <a:ea typeface="Times New Roman"/>
                <a:cs typeface="Times New Roman"/>
                <a:sym typeface="Times New Roman"/>
              </a:rPr>
              <a:t>(zmluvný a zákonný)</a:t>
            </a:r>
            <a:endParaRPr/>
          </a:p>
          <a:p>
            <a:pPr indent="0" lvl="0" marL="0" rtl="0" algn="l">
              <a:lnSpc>
                <a:spcPct val="90000"/>
              </a:lnSpc>
              <a:spcBef>
                <a:spcPts val="750"/>
              </a:spcBef>
              <a:spcAft>
                <a:spcPts val="0"/>
              </a:spcAft>
              <a:buClr>
                <a:schemeClr val="dk1"/>
              </a:buClr>
              <a:buSzPts val="1800"/>
              <a:buNone/>
            </a:pPr>
            <a:r>
              <a:rPr lang="sk-SK" sz="1800">
                <a:solidFill>
                  <a:schemeClr val="dk1"/>
                </a:solidFill>
                <a:latin typeface="Times New Roman"/>
                <a:ea typeface="Times New Roman"/>
                <a:cs typeface="Times New Roman"/>
                <a:sym typeface="Times New Roman"/>
              </a:rPr>
              <a:t>- a pod.</a:t>
            </a:r>
            <a:endParaRPr/>
          </a:p>
          <a:p>
            <a:pPr indent="0" lvl="0" marL="0" rtl="0" algn="l">
              <a:lnSpc>
                <a:spcPct val="90000"/>
              </a:lnSpc>
              <a:spcBef>
                <a:spcPts val="750"/>
              </a:spcBef>
              <a:spcAft>
                <a:spcPts val="0"/>
              </a:spcAft>
              <a:buClr>
                <a:srgbClr val="1D355C"/>
              </a:buClr>
              <a:buSzPts val="1800"/>
              <a:buNone/>
            </a:pPr>
            <a:r>
              <a:t/>
            </a:r>
            <a:endParaRPr b="0" i="0" sz="1800" u="none" strike="noStrike">
              <a:solidFill>
                <a:schemeClr val="dk1"/>
              </a:solidFill>
              <a:latin typeface="Times New Roman"/>
              <a:ea typeface="Times New Roman"/>
              <a:cs typeface="Times New Roman"/>
              <a:sym typeface="Times New Roman"/>
            </a:endParaRPr>
          </a:p>
        </p:txBody>
      </p:sp>
      <p:pic>
        <p:nvPicPr>
          <p:cNvPr id="293" name="Google Shape;293;p42"/>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p43"/>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299" name="Google Shape;299;p43"/>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1D355C"/>
              </a:buClr>
              <a:buSzPts val="1800"/>
              <a:buNone/>
            </a:pPr>
            <a:r>
              <a:t/>
            </a:r>
            <a:endParaRPr b="1" sz="18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1800"/>
              <a:buNone/>
            </a:pPr>
            <a:r>
              <a:rPr b="1" lang="sk-SK" sz="1800">
                <a:solidFill>
                  <a:schemeClr val="dk1"/>
                </a:solidFill>
                <a:latin typeface="Times New Roman"/>
                <a:ea typeface="Times New Roman"/>
                <a:cs typeface="Times New Roman"/>
                <a:sym typeface="Times New Roman"/>
              </a:rPr>
              <a:t>Rozsudok Krajského súdu v Prešove, z dňa 11.03.2014, sp. zn. 3Cob/65/2012</a:t>
            </a:r>
            <a:endParaRPr sz="1800">
              <a:solidFill>
                <a:schemeClr val="dk1"/>
              </a:solidFill>
              <a:latin typeface="Times New Roman"/>
              <a:ea typeface="Times New Roman"/>
              <a:cs typeface="Times New Roman"/>
              <a:sym typeface="Times New Roman"/>
            </a:endParaRPr>
          </a:p>
          <a:p>
            <a:pPr indent="0" lvl="0" marL="0" rtl="0" algn="just">
              <a:lnSpc>
                <a:spcPct val="100000"/>
              </a:lnSpc>
              <a:spcBef>
                <a:spcPts val="0"/>
              </a:spcBef>
              <a:spcAft>
                <a:spcPts val="0"/>
              </a:spcAft>
              <a:buClr>
                <a:srgbClr val="1D355C"/>
              </a:buClr>
              <a:buSzPts val="1300"/>
              <a:buNone/>
            </a:pPr>
            <a:r>
              <a:t/>
            </a:r>
            <a:endParaRPr sz="1300">
              <a:solidFill>
                <a:schemeClr val="dk1"/>
              </a:solidFill>
              <a:latin typeface="Times New Roman"/>
              <a:ea typeface="Times New Roman"/>
              <a:cs typeface="Times New Roman"/>
              <a:sym typeface="Times New Roman"/>
            </a:endParaRPr>
          </a:p>
          <a:p>
            <a:pPr indent="0" lvl="0" marL="0" rtl="0" algn="just">
              <a:lnSpc>
                <a:spcPct val="100000"/>
              </a:lnSpc>
              <a:spcBef>
                <a:spcPts val="0"/>
              </a:spcBef>
              <a:spcAft>
                <a:spcPts val="0"/>
              </a:spcAft>
              <a:buClr>
                <a:schemeClr val="dk1"/>
              </a:buClr>
              <a:buSzPts val="1300"/>
              <a:buNone/>
            </a:pPr>
            <a:r>
              <a:rPr lang="sk-SK" sz="1300">
                <a:solidFill>
                  <a:schemeClr val="dk1"/>
                </a:solidFill>
                <a:latin typeface="Times New Roman"/>
                <a:ea typeface="Times New Roman"/>
                <a:cs typeface="Times New Roman"/>
                <a:sym typeface="Times New Roman"/>
              </a:rPr>
              <a:t>Obrana žalovaného spočívajúca v tom, že audit a účtovné služby bolo treba vykonať v záujme spoločnosti však nebola preukázaná, a to z toho dôvodu, že povinnosť auditu účtovnej závierky je upravená v § 19 ods. 1Zákona o účtovníctve, pričom túto povinnosť má spoločnosť s ručením obmedzeným, ak ku dňu, ku ktorému sa zostavuje účtovná závierka a za bezprostredne predchádzajúce účtovné obdobie, sú splnené aspoň dve z uvedených podmienok, a to, že celková suma majetku je vyššia ako 1.000.000,- eur, že čistý obrat je vyšší ako 2.000.000,- eur a priemerný počet zamestnancov presiahne 30. Tieto podmienky spoločnosti žalobcu preukázané neboli, a preto vynaloženie uvedenej sumy na audit a ďalšie účtovné služby </a:t>
            </a:r>
            <a:r>
              <a:rPr b="1" lang="sk-SK" sz="1300">
                <a:solidFill>
                  <a:schemeClr val="dk1"/>
                </a:solidFill>
                <a:latin typeface="Times New Roman"/>
                <a:ea typeface="Times New Roman"/>
                <a:cs typeface="Times New Roman"/>
                <a:sym typeface="Times New Roman"/>
              </a:rPr>
              <a:t>nemožno považovať za výkon pôsobnosti konateľa s odbornou starostlivosťou a v súlade so záujmami spoločnosti a všetkých jej spoločníkov </a:t>
            </a:r>
            <a:r>
              <a:rPr lang="sk-SK" sz="1300">
                <a:solidFill>
                  <a:schemeClr val="dk1"/>
                </a:solidFill>
                <a:latin typeface="Times New Roman"/>
                <a:ea typeface="Times New Roman"/>
                <a:cs typeface="Times New Roman"/>
                <a:sym typeface="Times New Roman"/>
              </a:rPr>
              <a:t>ako to má na mysli ust. </a:t>
            </a:r>
            <a:r>
              <a:rPr lang="sk-SK" sz="1300" u="sng">
                <a:solidFill>
                  <a:schemeClr val="hlink"/>
                </a:solidFill>
                <a:latin typeface="Times New Roman"/>
                <a:ea typeface="Times New Roman"/>
                <a:cs typeface="Times New Roman"/>
                <a:sym typeface="Times New Roman"/>
                <a:hlinkClick r:id="rId3"/>
              </a:rPr>
              <a:t>§ 135a ods. 1 Obchodného zákonníka</a:t>
            </a:r>
            <a:r>
              <a:rPr lang="sk-SK" sz="1300">
                <a:solidFill>
                  <a:schemeClr val="dk1"/>
                </a:solidFill>
                <a:latin typeface="Times New Roman"/>
                <a:ea typeface="Times New Roman"/>
                <a:cs typeface="Times New Roman"/>
                <a:sym typeface="Times New Roman"/>
              </a:rPr>
              <a:t>, pričom podľa </a:t>
            </a:r>
            <a:r>
              <a:rPr lang="sk-SK" sz="1300" u="sng">
                <a:solidFill>
                  <a:schemeClr val="hlink"/>
                </a:solidFill>
                <a:latin typeface="Times New Roman"/>
                <a:ea typeface="Times New Roman"/>
                <a:cs typeface="Times New Roman"/>
                <a:sym typeface="Times New Roman"/>
                <a:hlinkClick r:id="rId4"/>
              </a:rPr>
              <a:t>§ 135a ods. 2 Obchodného zákonníka</a:t>
            </a:r>
            <a:r>
              <a:rPr lang="sk-SK" sz="1300">
                <a:solidFill>
                  <a:schemeClr val="dk1"/>
                </a:solidFill>
                <a:latin typeface="Times New Roman"/>
                <a:ea typeface="Times New Roman"/>
                <a:cs typeface="Times New Roman"/>
                <a:sym typeface="Times New Roman"/>
              </a:rPr>
              <a:t> konatelia, ktorí porušili svoje povinnosti pri výkone svojej pôsobnosti, sú </a:t>
            </a:r>
            <a:r>
              <a:rPr b="1" lang="sk-SK" sz="1300">
                <a:solidFill>
                  <a:srgbClr val="C00000"/>
                </a:solidFill>
                <a:latin typeface="Times New Roman"/>
                <a:ea typeface="Times New Roman"/>
                <a:cs typeface="Times New Roman"/>
                <a:sym typeface="Times New Roman"/>
              </a:rPr>
              <a:t>povinní spoločne a nerozdielne nahradiť škodu, ktorú tým spoločnosti spôsobili</a:t>
            </a:r>
            <a:r>
              <a:rPr lang="sk-SK" sz="1300">
                <a:solidFill>
                  <a:schemeClr val="dk1"/>
                </a:solidFill>
                <a:latin typeface="Times New Roman"/>
                <a:ea typeface="Times New Roman"/>
                <a:cs typeface="Times New Roman"/>
                <a:sym typeface="Times New Roman"/>
              </a:rPr>
              <a:t>. Teda z uvedeného vyplýva, že uvedený náklad vo výške7.335,85 eur možno považovať za škodu, ktorá spoločnosti vznikla tým, že žalovaný ako konateľ spoločnosti porušil svoje povinnosti pri výkone svojej pôsobnosti. Pokiaľ ide o sumu 52.731,45 eur, vynaloženie ktorej žalovaný nevie preukázať účtovnými dokladmi, tu odvolací súd zdôrazňuje, že podľa</a:t>
            </a:r>
            <a:r>
              <a:rPr lang="sk-SK" sz="1300" u="sng">
                <a:solidFill>
                  <a:schemeClr val="hlink"/>
                </a:solidFill>
                <a:latin typeface="Times New Roman"/>
                <a:ea typeface="Times New Roman"/>
                <a:cs typeface="Times New Roman"/>
                <a:sym typeface="Times New Roman"/>
                <a:hlinkClick r:id="rId5"/>
              </a:rPr>
              <a:t>§ 135 ods. 1 Obchodného zákonníka</a:t>
            </a:r>
            <a:r>
              <a:rPr lang="sk-SK" sz="1300">
                <a:solidFill>
                  <a:schemeClr val="dk1"/>
                </a:solidFill>
                <a:latin typeface="Times New Roman"/>
                <a:ea typeface="Times New Roman"/>
                <a:cs typeface="Times New Roman"/>
                <a:sym typeface="Times New Roman"/>
              </a:rPr>
              <a:t> konatelia sú povinní zabezpečiť riadne vedenie predpísanej evidencie a účtovníctva. ..... Z týchto dôvodov odvolací súd zmenil rozsudok súdu prvého stupňa tak, ako je to uvedené vo výroku tohto rozsudku, teda nárok </a:t>
            </a:r>
            <a:r>
              <a:rPr b="1" lang="sk-SK" sz="1300">
                <a:solidFill>
                  <a:schemeClr val="dk1"/>
                </a:solidFill>
                <a:latin typeface="Times New Roman"/>
                <a:ea typeface="Times New Roman"/>
                <a:cs typeface="Times New Roman"/>
                <a:sym typeface="Times New Roman"/>
              </a:rPr>
              <a:t>žalobcu na </a:t>
            </a:r>
            <a:r>
              <a:rPr b="1" lang="sk-SK" sz="1300">
                <a:solidFill>
                  <a:srgbClr val="C00000"/>
                </a:solidFill>
                <a:latin typeface="Times New Roman"/>
                <a:ea typeface="Times New Roman"/>
                <a:cs typeface="Times New Roman"/>
                <a:sym typeface="Times New Roman"/>
              </a:rPr>
              <a:t>zaplatenie sumy 7.335,85 eur, ako aj na zaplatenie sumy 52.731,45 eur, je dôvodný</a:t>
            </a:r>
            <a:r>
              <a:rPr lang="sk-SK" sz="1300">
                <a:solidFill>
                  <a:schemeClr val="dk1"/>
                </a:solidFill>
                <a:latin typeface="Times New Roman"/>
                <a:ea typeface="Times New Roman"/>
                <a:cs typeface="Times New Roman"/>
                <a:sym typeface="Times New Roman"/>
              </a:rPr>
              <a:t>.</a:t>
            </a:r>
            <a:endParaRPr/>
          </a:p>
          <a:p>
            <a:pPr indent="0" lvl="0" marL="0" rtl="0" algn="l">
              <a:lnSpc>
                <a:spcPct val="90000"/>
              </a:lnSpc>
              <a:spcBef>
                <a:spcPts val="750"/>
              </a:spcBef>
              <a:spcAft>
                <a:spcPts val="0"/>
              </a:spcAft>
              <a:buClr>
                <a:srgbClr val="1D355C"/>
              </a:buClr>
              <a:buSzPts val="1800"/>
              <a:buNone/>
            </a:pPr>
            <a:r>
              <a:t/>
            </a:r>
            <a:endParaRPr b="0" i="0" sz="1800" u="none" strike="noStrike">
              <a:solidFill>
                <a:schemeClr val="dk1"/>
              </a:solidFill>
              <a:latin typeface="Times New Roman"/>
              <a:ea typeface="Times New Roman"/>
              <a:cs typeface="Times New Roman"/>
              <a:sym typeface="Times New Roman"/>
            </a:endParaRPr>
          </a:p>
        </p:txBody>
      </p:sp>
      <p:pic>
        <p:nvPicPr>
          <p:cNvPr id="300" name="Google Shape;300;p43"/>
          <p:cNvPicPr preferRelativeResize="0"/>
          <p:nvPr/>
        </p:nvPicPr>
        <p:blipFill>
          <a:blip r:embed="rId6">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p44"/>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306" name="Google Shape;306;p44"/>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1D355C"/>
              </a:buClr>
              <a:buSzPts val="2000"/>
              <a:buNone/>
            </a:pPr>
            <a:r>
              <a:t/>
            </a:r>
            <a:endParaRPr b="1" sz="20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2000"/>
              <a:buNone/>
            </a:pPr>
            <a:r>
              <a:rPr b="1" lang="sk-SK" sz="2000">
                <a:solidFill>
                  <a:schemeClr val="dk1"/>
                </a:solidFill>
                <a:latin typeface="Times New Roman"/>
                <a:ea typeface="Times New Roman"/>
                <a:cs typeface="Times New Roman"/>
                <a:sym typeface="Times New Roman"/>
              </a:rPr>
              <a:t>Možný postup pri vymáhaní</a:t>
            </a:r>
            <a:endParaRPr/>
          </a:p>
          <a:p>
            <a:pPr indent="0" lvl="0" marL="0" rtl="0" algn="l">
              <a:lnSpc>
                <a:spcPct val="100000"/>
              </a:lnSpc>
              <a:spcBef>
                <a:spcPts val="0"/>
              </a:spcBef>
              <a:spcAft>
                <a:spcPts val="0"/>
              </a:spcAft>
              <a:buClr>
                <a:srgbClr val="1D355C"/>
              </a:buClr>
              <a:buSzPts val="2000"/>
              <a:buNone/>
            </a:pPr>
            <a:r>
              <a:t/>
            </a:r>
            <a:endParaRPr b="1" sz="20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posúdenie nároku a predpokladov vzniku škody</a:t>
            </a:r>
            <a:endParaRPr/>
          </a:p>
          <a:p>
            <a:pPr indent="0" lvl="0" marL="0" rtl="0" algn="l">
              <a:lnSpc>
                <a:spcPct val="100000"/>
              </a:lnSpc>
              <a:spcBef>
                <a:spcPts val="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a:t>
            </a:r>
            <a:r>
              <a:rPr lang="sk-SK" sz="2000">
                <a:solidFill>
                  <a:srgbClr val="C00000"/>
                </a:solidFill>
                <a:latin typeface="Times New Roman"/>
                <a:ea typeface="Times New Roman"/>
                <a:cs typeface="Times New Roman"/>
                <a:sym typeface="Times New Roman"/>
              </a:rPr>
              <a:t>predžalobná výzva</a:t>
            </a:r>
            <a:r>
              <a:rPr lang="sk-SK" sz="2000">
                <a:solidFill>
                  <a:schemeClr val="dk1"/>
                </a:solidFill>
                <a:latin typeface="Times New Roman"/>
                <a:ea typeface="Times New Roman"/>
                <a:cs typeface="Times New Roman"/>
                <a:sym typeface="Times New Roman"/>
              </a:rPr>
              <a:t> </a:t>
            </a:r>
            <a:endParaRPr/>
          </a:p>
          <a:p>
            <a:pPr indent="0" lvl="0" marL="0" rtl="0" algn="l">
              <a:lnSpc>
                <a:spcPct val="100000"/>
              </a:lnSpc>
              <a:spcBef>
                <a:spcPts val="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zamestnávateľ nemôže jednostranne rozhodnúť o zrážkach zo mzdy</a:t>
            </a:r>
            <a:endParaRPr/>
          </a:p>
          <a:p>
            <a:pPr indent="0" lvl="0" marL="0" rtl="0" algn="l">
              <a:lnSpc>
                <a:spcPct val="100000"/>
              </a:lnSpc>
              <a:spcBef>
                <a:spcPts val="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a:t>
            </a:r>
            <a:r>
              <a:rPr b="1" lang="sk-SK" sz="2000">
                <a:solidFill>
                  <a:schemeClr val="dk1"/>
                </a:solidFill>
                <a:latin typeface="Times New Roman"/>
                <a:ea typeface="Times New Roman"/>
                <a:cs typeface="Times New Roman"/>
                <a:sym typeface="Times New Roman"/>
              </a:rPr>
              <a:t>mimosúdne vyjednávanie </a:t>
            </a:r>
            <a:r>
              <a:rPr lang="sk-SK" sz="2000">
                <a:solidFill>
                  <a:schemeClr val="dk1"/>
                </a:solidFill>
                <a:latin typeface="Times New Roman"/>
                <a:ea typeface="Times New Roman"/>
                <a:cs typeface="Times New Roman"/>
                <a:sym typeface="Times New Roman"/>
              </a:rPr>
              <a:t>(ak zaplatí mimosúdne, tak bez úrokov a pod.)</a:t>
            </a:r>
            <a:endParaRPr/>
          </a:p>
          <a:p>
            <a:pPr indent="0" lvl="0" marL="0" rtl="0" algn="l">
              <a:lnSpc>
                <a:spcPct val="100000"/>
              </a:lnSpc>
              <a:spcBef>
                <a:spcPts val="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návrh na vydanie platobného rozkazu </a:t>
            </a:r>
            <a:endParaRPr/>
          </a:p>
          <a:p>
            <a:pPr indent="0" lvl="0" marL="0" rtl="0" algn="l">
              <a:lnSpc>
                <a:spcPct val="100000"/>
              </a:lnSpc>
              <a:spcBef>
                <a:spcPts val="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žaloba </a:t>
            </a:r>
            <a:endParaRPr/>
          </a:p>
          <a:p>
            <a:pPr indent="0" lvl="0" marL="0" rtl="0" algn="l">
              <a:lnSpc>
                <a:spcPct val="100000"/>
              </a:lnSpc>
              <a:spcBef>
                <a:spcPts val="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súdne konanie</a:t>
            </a:r>
            <a:endParaRPr/>
          </a:p>
          <a:p>
            <a:pPr indent="0" lvl="0" marL="0" rtl="0" algn="l">
              <a:lnSpc>
                <a:spcPct val="100000"/>
              </a:lnSpc>
              <a:spcBef>
                <a:spcPts val="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exekučné konanie</a:t>
            </a:r>
            <a:endParaRPr/>
          </a:p>
          <a:p>
            <a:pPr indent="0" lvl="0" marL="0" rtl="0" algn="l">
              <a:lnSpc>
                <a:spcPct val="10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V trestnom konaní tzv. adhézne konanie</a:t>
            </a:r>
            <a:endParaRPr/>
          </a:p>
          <a:p>
            <a:pPr indent="0" lvl="0" marL="0" rtl="0" algn="l">
              <a:lnSpc>
                <a:spcPct val="90000"/>
              </a:lnSpc>
              <a:spcBef>
                <a:spcPts val="750"/>
              </a:spcBef>
              <a:spcAft>
                <a:spcPts val="0"/>
              </a:spcAft>
              <a:buClr>
                <a:srgbClr val="1D355C"/>
              </a:buClr>
              <a:buSzPts val="1800"/>
              <a:buNone/>
            </a:pPr>
            <a:r>
              <a:t/>
            </a:r>
            <a:endParaRPr b="0" i="0" sz="1800" u="none" strike="noStrike">
              <a:solidFill>
                <a:schemeClr val="dk1"/>
              </a:solidFill>
              <a:latin typeface="Times New Roman"/>
              <a:ea typeface="Times New Roman"/>
              <a:cs typeface="Times New Roman"/>
              <a:sym typeface="Times New Roman"/>
            </a:endParaRPr>
          </a:p>
        </p:txBody>
      </p:sp>
      <p:pic>
        <p:nvPicPr>
          <p:cNvPr id="307" name="Google Shape;307;p44"/>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sp>
        <p:nvSpPr>
          <p:cNvPr id="312" name="Google Shape;312;p45"/>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313" name="Google Shape;313;p45"/>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1D355C"/>
              </a:buClr>
              <a:buSzPts val="2000"/>
              <a:buNone/>
            </a:pPr>
            <a:r>
              <a:t/>
            </a:r>
            <a:endParaRPr b="1" sz="2000">
              <a:solidFill>
                <a:schemeClr val="dk1"/>
              </a:solidFill>
              <a:latin typeface="Times New Roman"/>
              <a:ea typeface="Times New Roman"/>
              <a:cs typeface="Times New Roman"/>
              <a:sym typeface="Times New Roman"/>
            </a:endParaRPr>
          </a:p>
          <a:p>
            <a:pPr indent="0" lvl="0" marL="0" rtl="0" algn="just">
              <a:lnSpc>
                <a:spcPct val="100000"/>
              </a:lnSpc>
              <a:spcBef>
                <a:spcPts val="0"/>
              </a:spcBef>
              <a:spcAft>
                <a:spcPts val="0"/>
              </a:spcAft>
              <a:buClr>
                <a:schemeClr val="dk1"/>
              </a:buClr>
              <a:buSzPts val="2400"/>
              <a:buNone/>
            </a:pPr>
            <a:r>
              <a:rPr b="1" lang="sk-SK" sz="2400">
                <a:solidFill>
                  <a:schemeClr val="dk1"/>
                </a:solidFill>
                <a:latin typeface="Times New Roman"/>
                <a:ea typeface="Times New Roman"/>
                <a:cs typeface="Times New Roman"/>
                <a:sym typeface="Times New Roman"/>
              </a:rPr>
              <a:t>Predpoklady zodpovednosti zamestnanca za škodu</a:t>
            </a:r>
            <a:endParaRPr/>
          </a:p>
          <a:p>
            <a:pPr indent="0" lvl="0" marL="0" rtl="0" algn="just">
              <a:lnSpc>
                <a:spcPct val="100000"/>
              </a:lnSpc>
              <a:spcBef>
                <a:spcPts val="0"/>
              </a:spcBef>
              <a:spcAft>
                <a:spcPts val="0"/>
              </a:spcAft>
              <a:buClr>
                <a:srgbClr val="1D355C"/>
              </a:buClr>
              <a:buSzPts val="2400"/>
              <a:buNone/>
            </a:pPr>
            <a:r>
              <a:t/>
            </a:r>
            <a:endParaRPr sz="2400">
              <a:solidFill>
                <a:schemeClr val="dk1"/>
              </a:solidFill>
              <a:latin typeface="Times New Roman"/>
              <a:ea typeface="Times New Roman"/>
              <a:cs typeface="Times New Roman"/>
              <a:sym typeface="Times New Roman"/>
            </a:endParaRPr>
          </a:p>
          <a:p>
            <a:pPr indent="0" lvl="0" marL="0" rtl="0" algn="just">
              <a:lnSpc>
                <a:spcPct val="100000"/>
              </a:lnSpc>
              <a:spcBef>
                <a:spcPts val="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a:t>
            </a:r>
            <a:r>
              <a:rPr b="1" lang="sk-SK" sz="2000">
                <a:solidFill>
                  <a:schemeClr val="dk1"/>
                </a:solidFill>
                <a:latin typeface="Times New Roman"/>
                <a:ea typeface="Times New Roman"/>
                <a:cs typeface="Times New Roman"/>
                <a:sym typeface="Times New Roman"/>
              </a:rPr>
              <a:t>protiprávny úkon </a:t>
            </a:r>
            <a:r>
              <a:rPr lang="sk-SK" sz="2000">
                <a:solidFill>
                  <a:schemeClr val="dk1"/>
                </a:solidFill>
                <a:latin typeface="Times New Roman"/>
                <a:ea typeface="Times New Roman"/>
                <a:cs typeface="Times New Roman"/>
                <a:sym typeface="Times New Roman"/>
              </a:rPr>
              <a:t>/ porušenie povinnosti </a:t>
            </a:r>
            <a:endParaRPr/>
          </a:p>
          <a:p>
            <a:pPr indent="0" lvl="0" marL="0" rtl="0" algn="just">
              <a:lnSpc>
                <a:spcPct val="100000"/>
              </a:lnSpc>
              <a:spcBef>
                <a:spcPts val="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a:t>
            </a:r>
            <a:r>
              <a:rPr b="1" lang="sk-SK" sz="2000">
                <a:solidFill>
                  <a:schemeClr val="dk1"/>
                </a:solidFill>
                <a:latin typeface="Times New Roman"/>
                <a:ea typeface="Times New Roman"/>
                <a:cs typeface="Times New Roman"/>
                <a:sym typeface="Times New Roman"/>
              </a:rPr>
              <a:t>vznik škody</a:t>
            </a:r>
            <a:endParaRPr/>
          </a:p>
          <a:p>
            <a:pPr indent="0" lvl="0" marL="0" rtl="0" algn="just">
              <a:lnSpc>
                <a:spcPct val="100000"/>
              </a:lnSpc>
              <a:spcBef>
                <a:spcPts val="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a:t>
            </a:r>
            <a:r>
              <a:rPr lang="sk-SK" sz="2000">
                <a:solidFill>
                  <a:srgbClr val="C00000"/>
                </a:solidFill>
                <a:latin typeface="Times New Roman"/>
                <a:ea typeface="Times New Roman"/>
                <a:cs typeface="Times New Roman"/>
                <a:sym typeface="Times New Roman"/>
              </a:rPr>
              <a:t>kauzálny nexus </a:t>
            </a:r>
            <a:r>
              <a:rPr lang="sk-SK" sz="2000">
                <a:solidFill>
                  <a:schemeClr val="dk1"/>
                </a:solidFill>
                <a:latin typeface="Times New Roman"/>
                <a:ea typeface="Times New Roman"/>
                <a:cs typeface="Times New Roman"/>
                <a:sym typeface="Times New Roman"/>
              </a:rPr>
              <a:t>/ príčinná súvislosť medzi protiprávnym úkonom a vznikom škody</a:t>
            </a:r>
            <a:endParaRPr/>
          </a:p>
          <a:p>
            <a:pPr indent="0" lvl="0" marL="0" rtl="0" algn="just">
              <a:lnSpc>
                <a:spcPct val="100000"/>
              </a:lnSpc>
              <a:spcBef>
                <a:spcPts val="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zavinenie na strane zamestnanca</a:t>
            </a:r>
            <a:endParaRPr/>
          </a:p>
          <a:p>
            <a:pPr indent="0" lvl="0" marL="0" rtl="0" algn="just">
              <a:lnSpc>
                <a:spcPct val="100000"/>
              </a:lnSpc>
              <a:spcBef>
                <a:spcPts val="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existencia pracovného pomeru zamestnanca</a:t>
            </a:r>
            <a:endParaRPr/>
          </a:p>
          <a:p>
            <a:pPr indent="0" lvl="0" marL="0" rtl="0" algn="just">
              <a:lnSpc>
                <a:spcPct val="100000"/>
              </a:lnSpc>
              <a:spcBef>
                <a:spcPts val="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škoda musí vzniknúť </a:t>
            </a:r>
            <a:r>
              <a:rPr b="1" lang="sk-SK" sz="2000">
                <a:solidFill>
                  <a:schemeClr val="dk1"/>
                </a:solidFill>
                <a:latin typeface="Times New Roman"/>
                <a:ea typeface="Times New Roman"/>
                <a:cs typeface="Times New Roman"/>
                <a:sym typeface="Times New Roman"/>
              </a:rPr>
              <a:t>pri plnení</a:t>
            </a:r>
            <a:r>
              <a:rPr lang="sk-SK" sz="2000">
                <a:solidFill>
                  <a:schemeClr val="dk1"/>
                </a:solidFill>
                <a:latin typeface="Times New Roman"/>
                <a:ea typeface="Times New Roman"/>
                <a:cs typeface="Times New Roman"/>
                <a:sym typeface="Times New Roman"/>
              </a:rPr>
              <a:t> pracovných úloh alebo v priamej súvislosti s týmto plnením  </a:t>
            </a:r>
            <a:endParaRPr/>
          </a:p>
          <a:p>
            <a:pPr indent="0" lvl="0" marL="0" rtl="0" algn="l">
              <a:lnSpc>
                <a:spcPct val="90000"/>
              </a:lnSpc>
              <a:spcBef>
                <a:spcPts val="750"/>
              </a:spcBef>
              <a:spcAft>
                <a:spcPts val="0"/>
              </a:spcAft>
              <a:buClr>
                <a:srgbClr val="1D355C"/>
              </a:buClr>
              <a:buSzPts val="1800"/>
              <a:buNone/>
            </a:pPr>
            <a:r>
              <a:t/>
            </a:r>
            <a:endParaRPr b="0" i="0" sz="1800" u="none" strike="noStrike">
              <a:solidFill>
                <a:schemeClr val="dk1"/>
              </a:solidFill>
              <a:latin typeface="Times New Roman"/>
              <a:ea typeface="Times New Roman"/>
              <a:cs typeface="Times New Roman"/>
              <a:sym typeface="Times New Roman"/>
            </a:endParaRPr>
          </a:p>
        </p:txBody>
      </p:sp>
      <p:pic>
        <p:nvPicPr>
          <p:cNvPr id="314" name="Google Shape;314;p45"/>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p46"/>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320" name="Google Shape;320;p46"/>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1D355C"/>
              </a:buClr>
              <a:buSzPts val="2400"/>
              <a:buNone/>
            </a:pPr>
            <a:r>
              <a:t/>
            </a:r>
            <a:endParaRPr b="1" sz="24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2400"/>
              <a:buNone/>
            </a:pPr>
            <a:r>
              <a:rPr b="1" lang="sk-SK" sz="2400">
                <a:solidFill>
                  <a:schemeClr val="dk1"/>
                </a:solidFill>
                <a:latin typeface="Times New Roman"/>
                <a:ea typeface="Times New Roman"/>
                <a:cs typeface="Times New Roman"/>
                <a:sym typeface="Times New Roman"/>
              </a:rPr>
              <a:t>Zodpovednosť zamestnanca za škodu</a:t>
            </a:r>
            <a:endParaRPr/>
          </a:p>
          <a:p>
            <a:pPr indent="0" lvl="0" marL="0" rtl="0" algn="l">
              <a:lnSpc>
                <a:spcPct val="100000"/>
              </a:lnSpc>
              <a:spcBef>
                <a:spcPts val="0"/>
              </a:spcBef>
              <a:spcAft>
                <a:spcPts val="0"/>
              </a:spcAft>
              <a:buClr>
                <a:srgbClr val="1D355C"/>
              </a:buClr>
              <a:buSzPts val="2000"/>
              <a:buNone/>
            </a:pPr>
            <a:r>
              <a:t/>
            </a:r>
            <a:endParaRPr b="1" sz="20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rgbClr val="C00000"/>
              </a:buClr>
              <a:buSzPts val="2000"/>
              <a:buNone/>
            </a:pPr>
            <a:r>
              <a:rPr lang="sk-SK" sz="2000">
                <a:solidFill>
                  <a:srgbClr val="C00000"/>
                </a:solidFill>
                <a:latin typeface="Times New Roman"/>
                <a:ea typeface="Times New Roman"/>
                <a:cs typeface="Times New Roman"/>
                <a:sym typeface="Times New Roman"/>
              </a:rPr>
              <a:t>Základné rozdelenie</a:t>
            </a:r>
            <a:endParaRPr/>
          </a:p>
          <a:p>
            <a:pPr indent="-457200" lvl="0" marL="457200" rtl="0" algn="l">
              <a:lnSpc>
                <a:spcPct val="100000"/>
              </a:lnSpc>
              <a:spcBef>
                <a:spcPts val="0"/>
              </a:spcBef>
              <a:spcAft>
                <a:spcPts val="0"/>
              </a:spcAft>
              <a:buClr>
                <a:schemeClr val="dk1"/>
              </a:buClr>
              <a:buSzPts val="2000"/>
              <a:buFont typeface="Times New Roman"/>
              <a:buChar char="-"/>
            </a:pPr>
            <a:r>
              <a:rPr lang="sk-SK" sz="2000">
                <a:solidFill>
                  <a:schemeClr val="dk1"/>
                </a:solidFill>
                <a:latin typeface="Times New Roman"/>
                <a:ea typeface="Times New Roman"/>
                <a:cs typeface="Times New Roman"/>
                <a:sym typeface="Times New Roman"/>
              </a:rPr>
              <a:t>všeobecná zodpovednosť zamestnanca</a:t>
            </a:r>
            <a:endParaRPr/>
          </a:p>
          <a:p>
            <a:pPr indent="-457200" lvl="0" marL="457200" rtl="0" algn="l">
              <a:lnSpc>
                <a:spcPct val="100000"/>
              </a:lnSpc>
              <a:spcBef>
                <a:spcPts val="0"/>
              </a:spcBef>
              <a:spcAft>
                <a:spcPts val="0"/>
              </a:spcAft>
              <a:buClr>
                <a:schemeClr val="dk1"/>
              </a:buClr>
              <a:buSzPts val="2000"/>
              <a:buFont typeface="Times New Roman"/>
              <a:buChar char="-"/>
            </a:pPr>
            <a:r>
              <a:rPr lang="sk-SK" sz="2000">
                <a:solidFill>
                  <a:schemeClr val="dk1"/>
                </a:solidFill>
                <a:latin typeface="Times New Roman"/>
                <a:ea typeface="Times New Roman"/>
                <a:cs typeface="Times New Roman"/>
                <a:sym typeface="Times New Roman"/>
              </a:rPr>
              <a:t>osobitná zodpovednosť zamestnanca</a:t>
            </a:r>
            <a:endParaRPr/>
          </a:p>
          <a:p>
            <a:pPr indent="-330200" lvl="0" marL="457200" rtl="0" algn="l">
              <a:lnSpc>
                <a:spcPct val="100000"/>
              </a:lnSpc>
              <a:spcBef>
                <a:spcPts val="0"/>
              </a:spcBef>
              <a:spcAft>
                <a:spcPts val="0"/>
              </a:spcAft>
              <a:buClr>
                <a:srgbClr val="1D355C"/>
              </a:buClr>
              <a:buSzPts val="2000"/>
              <a:buFont typeface="Open Sans"/>
              <a:buNone/>
            </a:pPr>
            <a:r>
              <a:t/>
            </a:r>
            <a:endParaRPr sz="20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z nedbanlivosti len do </a:t>
            </a:r>
            <a:r>
              <a:rPr b="1" lang="sk-SK" sz="2000">
                <a:solidFill>
                  <a:schemeClr val="dk1"/>
                </a:solidFill>
                <a:latin typeface="Times New Roman"/>
                <a:ea typeface="Times New Roman"/>
                <a:cs typeface="Times New Roman"/>
                <a:sym typeface="Times New Roman"/>
              </a:rPr>
              <a:t>výšky 4-násobku </a:t>
            </a:r>
            <a:r>
              <a:rPr lang="sk-SK" sz="2000">
                <a:solidFill>
                  <a:schemeClr val="dk1"/>
                </a:solidFill>
                <a:latin typeface="Times New Roman"/>
                <a:ea typeface="Times New Roman"/>
                <a:cs typeface="Times New Roman"/>
                <a:sym typeface="Times New Roman"/>
              </a:rPr>
              <a:t>mzdy zamestnanca</a:t>
            </a:r>
            <a:endParaRPr/>
          </a:p>
          <a:p>
            <a:pPr indent="0" lvl="0" marL="0" rtl="0" algn="l">
              <a:lnSpc>
                <a:spcPct val="100000"/>
              </a:lnSpc>
              <a:spcBef>
                <a:spcPts val="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skutočnú škodu, ak ju zamestnanec spôsobil </a:t>
            </a:r>
            <a:r>
              <a:rPr b="1" lang="sk-SK" sz="2000">
                <a:solidFill>
                  <a:schemeClr val="dk1"/>
                </a:solidFill>
                <a:latin typeface="Times New Roman"/>
                <a:ea typeface="Times New Roman"/>
                <a:cs typeface="Times New Roman"/>
                <a:sym typeface="Times New Roman"/>
              </a:rPr>
              <a:t>pod vplyvom alkoholu</a:t>
            </a:r>
            <a:endParaRPr/>
          </a:p>
          <a:p>
            <a:pPr indent="-171450" lvl="0" marL="171450" rtl="0" algn="l">
              <a:lnSpc>
                <a:spcPct val="100000"/>
              </a:lnSpc>
              <a:spcBef>
                <a:spcPts val="0"/>
              </a:spcBef>
              <a:spcAft>
                <a:spcPts val="0"/>
              </a:spcAft>
              <a:buClr>
                <a:schemeClr val="dk1"/>
              </a:buClr>
              <a:buSzPts val="2000"/>
              <a:buFont typeface="Times New Roman"/>
              <a:buChar char="-"/>
            </a:pPr>
            <a:r>
              <a:rPr lang="sk-SK" sz="2000">
                <a:solidFill>
                  <a:schemeClr val="dk1"/>
                </a:solidFill>
                <a:latin typeface="Times New Roman"/>
                <a:ea typeface="Times New Roman"/>
                <a:cs typeface="Times New Roman"/>
                <a:sym typeface="Times New Roman"/>
              </a:rPr>
              <a:t> skutočná škoda za stratu nástrojov, prostriedkov a predmetov</a:t>
            </a:r>
            <a:endParaRPr/>
          </a:p>
          <a:p>
            <a:pPr indent="0" lvl="0" marL="0" rtl="0" algn="l">
              <a:lnSpc>
                <a:spcPct val="100000"/>
              </a:lnSpc>
              <a:spcBef>
                <a:spcPts val="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skutočná škoda pri písomnej </a:t>
            </a:r>
            <a:r>
              <a:rPr b="1" lang="sk-SK" sz="2000">
                <a:solidFill>
                  <a:schemeClr val="dk1"/>
                </a:solidFill>
                <a:latin typeface="Times New Roman"/>
                <a:ea typeface="Times New Roman"/>
                <a:cs typeface="Times New Roman"/>
                <a:sym typeface="Times New Roman"/>
              </a:rPr>
              <a:t>dohode o hmotnej zodpovednosti</a:t>
            </a:r>
            <a:endParaRPr/>
          </a:p>
          <a:p>
            <a:pPr indent="0" lvl="0" marL="0" rtl="0" algn="l">
              <a:lnSpc>
                <a:spcPct val="90000"/>
              </a:lnSpc>
              <a:spcBef>
                <a:spcPts val="750"/>
              </a:spcBef>
              <a:spcAft>
                <a:spcPts val="0"/>
              </a:spcAft>
              <a:buClr>
                <a:srgbClr val="1D355C"/>
              </a:buClr>
              <a:buSzPts val="1800"/>
              <a:buNone/>
            </a:pPr>
            <a:r>
              <a:t/>
            </a:r>
            <a:endParaRPr b="0" i="0" sz="1800" u="none" strike="noStrike">
              <a:solidFill>
                <a:schemeClr val="dk1"/>
              </a:solidFill>
              <a:latin typeface="Times New Roman"/>
              <a:ea typeface="Times New Roman"/>
              <a:cs typeface="Times New Roman"/>
              <a:sym typeface="Times New Roman"/>
            </a:endParaRPr>
          </a:p>
        </p:txBody>
      </p:sp>
      <p:pic>
        <p:nvPicPr>
          <p:cNvPr id="321" name="Google Shape;321;p46"/>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5" name="Shape 325"/>
        <p:cNvGrpSpPr/>
        <p:nvPr/>
      </p:nvGrpSpPr>
      <p:grpSpPr>
        <a:xfrm>
          <a:off x="0" y="0"/>
          <a:ext cx="0" cy="0"/>
          <a:chOff x="0" y="0"/>
          <a:chExt cx="0" cy="0"/>
        </a:xfrm>
      </p:grpSpPr>
      <p:sp>
        <p:nvSpPr>
          <p:cNvPr id="326" name="Google Shape;326;p47"/>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327" name="Google Shape;327;p47"/>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1D355C"/>
              </a:buClr>
              <a:buSzPts val="1600"/>
              <a:buNone/>
            </a:pPr>
            <a:r>
              <a:t/>
            </a:r>
            <a:endParaRPr b="1" sz="1600">
              <a:solidFill>
                <a:schemeClr val="dk1"/>
              </a:solidFill>
              <a:latin typeface="Times New Roman"/>
              <a:ea typeface="Times New Roman"/>
              <a:cs typeface="Times New Roman"/>
              <a:sym typeface="Times New Roman"/>
            </a:endParaRPr>
          </a:p>
          <a:p>
            <a:pPr indent="0" lvl="0" marL="0" rtl="0" algn="just">
              <a:lnSpc>
                <a:spcPct val="84705"/>
              </a:lnSpc>
              <a:spcBef>
                <a:spcPts val="750"/>
              </a:spcBef>
              <a:spcAft>
                <a:spcPts val="0"/>
              </a:spcAft>
              <a:buClr>
                <a:srgbClr val="000000"/>
              </a:buClr>
              <a:buSzPts val="1700"/>
              <a:buNone/>
            </a:pPr>
            <a:r>
              <a:rPr b="1" lang="sk-SK" sz="1700">
                <a:solidFill>
                  <a:srgbClr val="000000"/>
                </a:solidFill>
                <a:latin typeface="Times New Roman"/>
                <a:ea typeface="Times New Roman"/>
                <a:cs typeface="Times New Roman"/>
                <a:sym typeface="Times New Roman"/>
              </a:rPr>
              <a:t>Podľa Rozsudku Najvyššieho súdu SR, sp. zn.  3Obo/11/2020</a:t>
            </a:r>
            <a:r>
              <a:rPr lang="sk-SK" sz="1700">
                <a:solidFill>
                  <a:srgbClr val="000000"/>
                </a:solidFill>
                <a:latin typeface="Times New Roman"/>
                <a:ea typeface="Times New Roman"/>
                <a:cs typeface="Times New Roman"/>
                <a:sym typeface="Times New Roman"/>
              </a:rPr>
              <a:t> </a:t>
            </a:r>
            <a:r>
              <a:rPr b="1" lang="sk-SK" sz="1700">
                <a:solidFill>
                  <a:srgbClr val="000000"/>
                </a:solidFill>
                <a:latin typeface="Times New Roman"/>
                <a:ea typeface="Times New Roman"/>
                <a:cs typeface="Times New Roman"/>
                <a:sym typeface="Times New Roman"/>
              </a:rPr>
              <a:t>zo dňa 07.07.2021: </a:t>
            </a:r>
            <a:endParaRPr/>
          </a:p>
          <a:p>
            <a:pPr indent="0" lvl="0" marL="0" rtl="0" algn="just">
              <a:lnSpc>
                <a:spcPct val="80000"/>
              </a:lnSpc>
              <a:spcBef>
                <a:spcPts val="750"/>
              </a:spcBef>
              <a:spcAft>
                <a:spcPts val="0"/>
              </a:spcAft>
              <a:buClr>
                <a:srgbClr val="1D355C"/>
              </a:buClr>
              <a:buSzPts val="1800"/>
              <a:buNone/>
            </a:pPr>
            <a:r>
              <a:t/>
            </a:r>
            <a:endParaRPr sz="1800">
              <a:solidFill>
                <a:srgbClr val="000000"/>
              </a:solidFill>
              <a:latin typeface="Times New Roman"/>
              <a:ea typeface="Times New Roman"/>
              <a:cs typeface="Times New Roman"/>
              <a:sym typeface="Times New Roman"/>
            </a:endParaRPr>
          </a:p>
          <a:p>
            <a:pPr indent="0" lvl="0" marL="0" rtl="0" algn="just">
              <a:lnSpc>
                <a:spcPct val="80000"/>
              </a:lnSpc>
              <a:spcBef>
                <a:spcPts val="750"/>
              </a:spcBef>
              <a:spcAft>
                <a:spcPts val="0"/>
              </a:spcAft>
              <a:buClr>
                <a:srgbClr val="000000"/>
              </a:buClr>
              <a:buSzPts val="1800"/>
              <a:buNone/>
            </a:pPr>
            <a:r>
              <a:rPr lang="sk-SK" sz="1800">
                <a:solidFill>
                  <a:srgbClr val="000000"/>
                </a:solidFill>
                <a:latin typeface="Times New Roman"/>
                <a:ea typeface="Times New Roman"/>
                <a:cs typeface="Times New Roman"/>
                <a:sym typeface="Times New Roman"/>
              </a:rPr>
              <a:t>,,Povinnosť konateľa informovať spoločníkov o záležitostiach spoločnosti podľa § 135 Obchodného zákonníka je potrebné vykladať v spojení s ustanovením § 122 ods. 2 a tomu zodpovedajúcemu právu spoločníkov požadovať od konateľov informácie o záležitostiach spoločnosti, a nemožno ju vykladať tak, že konatelia majú automatickú pravidelnú informačnú povinnosť vo vzťahu k spoločníkom</a:t>
            </a:r>
            <a:r>
              <a:rPr b="1" lang="sk-SK" sz="1800">
                <a:solidFill>
                  <a:srgbClr val="000000"/>
                </a:solidFill>
                <a:latin typeface="Times New Roman"/>
                <a:ea typeface="Times New Roman"/>
                <a:cs typeface="Times New Roman"/>
                <a:sym typeface="Times New Roman"/>
              </a:rPr>
              <a:t> </a:t>
            </a:r>
            <a:r>
              <a:rPr lang="sk-SK" sz="1800">
                <a:solidFill>
                  <a:srgbClr val="000000"/>
                </a:solidFill>
                <a:latin typeface="Times New Roman"/>
                <a:ea typeface="Times New Roman"/>
                <a:cs typeface="Times New Roman"/>
                <a:sym typeface="Times New Roman"/>
              </a:rPr>
              <a:t>Obsahom tejto </a:t>
            </a:r>
            <a:r>
              <a:rPr lang="sk-SK" sz="1800">
                <a:solidFill>
                  <a:srgbClr val="C00000"/>
                </a:solidFill>
                <a:latin typeface="Times New Roman"/>
                <a:ea typeface="Times New Roman"/>
                <a:cs typeface="Times New Roman"/>
                <a:sym typeface="Times New Roman"/>
              </a:rPr>
              <a:t>povinnosti je len na požiadanie spoločníka tieto informácie kedykoľvek poskytnúť. Pravidelná povinnosť informovania spoločníkov o záležitostiach spoločnosti zo strany konateľov môže byť uložená v spoločenskej zmluve alebo stanovách.</a:t>
            </a:r>
            <a:r>
              <a:rPr lang="sk-SK" sz="1800">
                <a:solidFill>
                  <a:srgbClr val="000000"/>
                </a:solidFill>
                <a:latin typeface="Times New Roman"/>
                <a:ea typeface="Times New Roman"/>
                <a:cs typeface="Times New Roman"/>
                <a:sym typeface="Times New Roman"/>
              </a:rPr>
              <a:t>‘‘</a:t>
            </a:r>
            <a:endParaRPr sz="1800">
              <a:latin typeface="Times New Roman"/>
              <a:ea typeface="Times New Roman"/>
              <a:cs typeface="Times New Roman"/>
              <a:sym typeface="Times New Roman"/>
            </a:endParaRPr>
          </a:p>
          <a:p>
            <a:pPr indent="0" lvl="0" marL="0" rtl="0" algn="l">
              <a:lnSpc>
                <a:spcPct val="90000"/>
              </a:lnSpc>
              <a:spcBef>
                <a:spcPts val="750"/>
              </a:spcBef>
              <a:spcAft>
                <a:spcPts val="0"/>
              </a:spcAft>
              <a:buClr>
                <a:srgbClr val="1D355C"/>
              </a:buClr>
              <a:buSzPts val="1800"/>
              <a:buNone/>
            </a:pPr>
            <a:r>
              <a:t/>
            </a:r>
            <a:endParaRPr b="0" i="0" sz="1800" u="none" strike="noStrike">
              <a:solidFill>
                <a:schemeClr val="dk1"/>
              </a:solidFill>
              <a:latin typeface="Times New Roman"/>
              <a:ea typeface="Times New Roman"/>
              <a:cs typeface="Times New Roman"/>
              <a:sym typeface="Times New Roman"/>
            </a:endParaRPr>
          </a:p>
        </p:txBody>
      </p:sp>
      <p:pic>
        <p:nvPicPr>
          <p:cNvPr id="328" name="Google Shape;328;p47"/>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2" name="Shape 332"/>
        <p:cNvGrpSpPr/>
        <p:nvPr/>
      </p:nvGrpSpPr>
      <p:grpSpPr>
        <a:xfrm>
          <a:off x="0" y="0"/>
          <a:ext cx="0" cy="0"/>
          <a:chOff x="0" y="0"/>
          <a:chExt cx="0" cy="0"/>
        </a:xfrm>
      </p:grpSpPr>
      <p:sp>
        <p:nvSpPr>
          <p:cNvPr id="333" name="Google Shape;333;p48"/>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334" name="Google Shape;334;p48"/>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just">
              <a:lnSpc>
                <a:spcPct val="84705"/>
              </a:lnSpc>
              <a:spcBef>
                <a:spcPts val="0"/>
              </a:spcBef>
              <a:spcAft>
                <a:spcPts val="0"/>
              </a:spcAft>
              <a:buClr>
                <a:srgbClr val="1D355C"/>
              </a:buClr>
              <a:buSzPts val="1700"/>
              <a:buNone/>
            </a:pPr>
            <a:r>
              <a:t/>
            </a:r>
            <a:endParaRPr b="1" sz="1700">
              <a:solidFill>
                <a:srgbClr val="000000"/>
              </a:solidFill>
              <a:latin typeface="Times New Roman"/>
              <a:ea typeface="Times New Roman"/>
              <a:cs typeface="Times New Roman"/>
              <a:sym typeface="Times New Roman"/>
            </a:endParaRPr>
          </a:p>
          <a:p>
            <a:pPr indent="0" lvl="0" marL="0" rtl="0" algn="just">
              <a:lnSpc>
                <a:spcPct val="84705"/>
              </a:lnSpc>
              <a:spcBef>
                <a:spcPts val="750"/>
              </a:spcBef>
              <a:spcAft>
                <a:spcPts val="0"/>
              </a:spcAft>
              <a:buClr>
                <a:srgbClr val="000000"/>
              </a:buClr>
              <a:buSzPts val="1700"/>
              <a:buNone/>
            </a:pPr>
            <a:r>
              <a:rPr b="1" lang="sk-SK" sz="1700">
                <a:solidFill>
                  <a:srgbClr val="000000"/>
                </a:solidFill>
                <a:latin typeface="Times New Roman"/>
                <a:ea typeface="Times New Roman"/>
                <a:cs typeface="Times New Roman"/>
                <a:sym typeface="Times New Roman"/>
              </a:rPr>
              <a:t>Podľa Rozsudku Najvyššieho súdu SR, sp. zn.  3Sžfk/27/2018</a:t>
            </a:r>
            <a:r>
              <a:rPr lang="sk-SK" sz="1700">
                <a:solidFill>
                  <a:srgbClr val="000000"/>
                </a:solidFill>
                <a:latin typeface="Times New Roman"/>
                <a:ea typeface="Times New Roman"/>
                <a:cs typeface="Times New Roman"/>
                <a:sym typeface="Times New Roman"/>
              </a:rPr>
              <a:t> </a:t>
            </a:r>
            <a:r>
              <a:rPr b="1" lang="sk-SK" sz="1700">
                <a:solidFill>
                  <a:srgbClr val="000000"/>
                </a:solidFill>
                <a:latin typeface="Times New Roman"/>
                <a:ea typeface="Times New Roman"/>
                <a:cs typeface="Times New Roman"/>
                <a:sym typeface="Times New Roman"/>
              </a:rPr>
              <a:t>zo dňa 23.01.2019: </a:t>
            </a:r>
            <a:endParaRPr/>
          </a:p>
          <a:p>
            <a:pPr indent="0" lvl="0" marL="0" rtl="0" algn="just">
              <a:lnSpc>
                <a:spcPct val="80000"/>
              </a:lnSpc>
              <a:spcBef>
                <a:spcPts val="750"/>
              </a:spcBef>
              <a:spcAft>
                <a:spcPts val="0"/>
              </a:spcAft>
              <a:buClr>
                <a:srgbClr val="1D355C"/>
              </a:buClr>
              <a:buSzPts val="1800"/>
              <a:buNone/>
            </a:pPr>
            <a:r>
              <a:t/>
            </a:r>
            <a:endParaRPr sz="1800">
              <a:latin typeface="Times New Roman"/>
              <a:ea typeface="Times New Roman"/>
              <a:cs typeface="Times New Roman"/>
              <a:sym typeface="Times New Roman"/>
            </a:endParaRPr>
          </a:p>
          <a:p>
            <a:pPr indent="0" lvl="0" marL="0" rtl="0" algn="just">
              <a:lnSpc>
                <a:spcPct val="80000"/>
              </a:lnSpc>
              <a:spcBef>
                <a:spcPts val="750"/>
              </a:spcBef>
              <a:spcAft>
                <a:spcPts val="0"/>
              </a:spcAft>
              <a:buClr>
                <a:srgbClr val="000000"/>
              </a:buClr>
              <a:buSzPts val="1800"/>
              <a:buNone/>
            </a:pPr>
            <a:r>
              <a:rPr b="0" lang="sk-SK" sz="1800">
                <a:solidFill>
                  <a:srgbClr val="000000"/>
                </a:solidFill>
                <a:latin typeface="Times New Roman"/>
                <a:ea typeface="Times New Roman"/>
                <a:cs typeface="Times New Roman"/>
                <a:sym typeface="Times New Roman"/>
              </a:rPr>
              <a:t>“</a:t>
            </a:r>
            <a:r>
              <a:rPr lang="sk-SK" sz="1800">
                <a:solidFill>
                  <a:srgbClr val="000000"/>
                </a:solidFill>
                <a:latin typeface="Times New Roman"/>
                <a:ea typeface="Times New Roman"/>
                <a:cs typeface="Times New Roman"/>
                <a:sym typeface="Times New Roman"/>
              </a:rPr>
              <a:t>Nezodpovedá zásade zodpovedného a poctivého obchodného styku konanie podnikateľa, ktorý si riadne nepreverí svojho dodávateľa z hľadiska dôveryhodnosti, poctivosti, nepreverí si, či prevzatá dodávka skutočne pochádza od zmluvného dodávateľa, odovzdá finančné prostriedky v značnej sume v hotovosti osobe, u ktorej si nepreverí, že koná v mene deklarovaného dodávateľa (napr. formou splnomocnenia), a tým v podstate nemá doklad, komu cenu za dodávku zaplatil. </a:t>
            </a:r>
            <a:r>
              <a:rPr lang="sk-SK" sz="1800">
                <a:solidFill>
                  <a:srgbClr val="C00000"/>
                </a:solidFill>
                <a:latin typeface="Times New Roman"/>
                <a:ea typeface="Times New Roman"/>
                <a:cs typeface="Times New Roman"/>
                <a:sym typeface="Times New Roman"/>
              </a:rPr>
              <a:t>Výkon práva, v rámci obchodných vzťahov, ktorý je v rozpore so zásadami poctivého obchodného styku, ako už bolo vyššie uvedené, nepožíva právnu ochranu</a:t>
            </a:r>
            <a:r>
              <a:rPr lang="sk-SK" sz="1800">
                <a:solidFill>
                  <a:srgbClr val="000000"/>
                </a:solidFill>
                <a:latin typeface="Times New Roman"/>
                <a:ea typeface="Times New Roman"/>
                <a:cs typeface="Times New Roman"/>
                <a:sym typeface="Times New Roman"/>
              </a:rPr>
              <a:t>.“</a:t>
            </a:r>
            <a:endParaRPr sz="1800">
              <a:latin typeface="Times New Roman"/>
              <a:ea typeface="Times New Roman"/>
              <a:cs typeface="Times New Roman"/>
              <a:sym typeface="Times New Roman"/>
            </a:endParaRPr>
          </a:p>
          <a:p>
            <a:pPr indent="0" lvl="0" marL="0" rtl="0" algn="l">
              <a:lnSpc>
                <a:spcPct val="90000"/>
              </a:lnSpc>
              <a:spcBef>
                <a:spcPts val="750"/>
              </a:spcBef>
              <a:spcAft>
                <a:spcPts val="0"/>
              </a:spcAft>
              <a:buClr>
                <a:srgbClr val="1D355C"/>
              </a:buClr>
              <a:buSzPts val="1800"/>
              <a:buNone/>
            </a:pPr>
            <a:r>
              <a:t/>
            </a:r>
            <a:endParaRPr b="0" i="0" sz="1800" u="none" strike="noStrike">
              <a:solidFill>
                <a:schemeClr val="dk1"/>
              </a:solidFill>
              <a:latin typeface="Times New Roman"/>
              <a:ea typeface="Times New Roman"/>
              <a:cs typeface="Times New Roman"/>
              <a:sym typeface="Times New Roman"/>
            </a:endParaRPr>
          </a:p>
        </p:txBody>
      </p:sp>
      <p:pic>
        <p:nvPicPr>
          <p:cNvPr id="335" name="Google Shape;335;p48"/>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sp>
        <p:nvSpPr>
          <p:cNvPr id="340" name="Google Shape;340;p49"/>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lang="sk-SK" sz="4000">
                <a:latin typeface="Times New Roman"/>
                <a:ea typeface="Times New Roman"/>
                <a:cs typeface="Times New Roman"/>
                <a:sym typeface="Times New Roman"/>
              </a:rPr>
            </a:br>
            <a:br>
              <a:rPr lang="sk-SK" sz="5400">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341" name="Google Shape;341;p49"/>
          <p:cNvSpPr txBox="1"/>
          <p:nvPr>
            <p:ph idx="1" type="body"/>
          </p:nvPr>
        </p:nvSpPr>
        <p:spPr>
          <a:xfrm>
            <a:off x="628650" y="1484784"/>
            <a:ext cx="7886700" cy="4692179"/>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000"/>
              <a:buNone/>
            </a:pPr>
            <a:br>
              <a:rPr lang="sk-SK" sz="2000">
                <a:solidFill>
                  <a:schemeClr val="dk1"/>
                </a:solidFill>
                <a:latin typeface="Times New Roman"/>
                <a:ea typeface="Times New Roman"/>
                <a:cs typeface="Times New Roman"/>
                <a:sym typeface="Times New Roman"/>
              </a:rPr>
            </a:br>
            <a:r>
              <a:rPr b="1" lang="sk-SK" sz="4000">
                <a:solidFill>
                  <a:srgbClr val="0070C0"/>
                </a:solidFill>
                <a:latin typeface="Times New Roman"/>
                <a:ea typeface="Times New Roman"/>
                <a:cs typeface="Times New Roman"/>
                <a:sym typeface="Times New Roman"/>
              </a:rPr>
              <a:t>Ďakujem za pozornosť</a:t>
            </a:r>
            <a:endParaRPr/>
          </a:p>
          <a:p>
            <a:pPr indent="0" lvl="0" marL="0" rtl="0" algn="ctr">
              <a:lnSpc>
                <a:spcPct val="90000"/>
              </a:lnSpc>
              <a:spcBef>
                <a:spcPts val="75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rgbClr val="1D355C"/>
              </a:buClr>
              <a:buSzPts val="2400"/>
              <a:buNone/>
            </a:pPr>
            <a:r>
              <a:rPr b="1" lang="sk-SK" sz="2400">
                <a:latin typeface="Times New Roman"/>
                <a:ea typeface="Times New Roman"/>
                <a:cs typeface="Times New Roman"/>
                <a:sym typeface="Times New Roman"/>
              </a:rPr>
              <a:t>---------------------------------------------------------------------</a:t>
            </a:r>
            <a:endParaRPr/>
          </a:p>
          <a:p>
            <a:pPr indent="0" lvl="0" marL="0" rtl="0" algn="l">
              <a:lnSpc>
                <a:spcPct val="100000"/>
              </a:lnSpc>
              <a:spcBef>
                <a:spcPts val="0"/>
              </a:spcBef>
              <a:spcAft>
                <a:spcPts val="0"/>
              </a:spcAft>
              <a:buClr>
                <a:srgbClr val="C00000"/>
              </a:buClr>
              <a:buSzPts val="2000"/>
              <a:buNone/>
            </a:pPr>
            <a:r>
              <a:rPr b="1" lang="sk-SK" sz="2000" cap="none">
                <a:solidFill>
                  <a:srgbClr val="C00000"/>
                </a:solidFill>
                <a:latin typeface="Times New Roman"/>
                <a:ea typeface="Times New Roman"/>
                <a:cs typeface="Times New Roman"/>
                <a:sym typeface="Times New Roman"/>
              </a:rPr>
              <a:t>					JUDr. Jozef Lukajka, PhD.</a:t>
            </a:r>
            <a:endParaRPr/>
          </a:p>
          <a:p>
            <a:pPr indent="0" lvl="0" marL="0" rtl="0" algn="l">
              <a:lnSpc>
                <a:spcPct val="100000"/>
              </a:lnSpc>
              <a:spcBef>
                <a:spcPts val="0"/>
              </a:spcBef>
              <a:spcAft>
                <a:spcPts val="0"/>
              </a:spcAft>
              <a:buClr>
                <a:schemeClr val="dk1"/>
              </a:buClr>
              <a:buSzPts val="2000"/>
              <a:buNone/>
            </a:pPr>
            <a:r>
              <a:rPr lang="sk-SK" sz="2000" cap="none">
                <a:solidFill>
                  <a:schemeClr val="dk1"/>
                </a:solidFill>
                <a:latin typeface="Times New Roman"/>
                <a:ea typeface="Times New Roman"/>
                <a:cs typeface="Times New Roman"/>
                <a:sym typeface="Times New Roman"/>
              </a:rPr>
              <a:t>					riadiaci advokát</a:t>
            </a:r>
            <a:endParaRPr/>
          </a:p>
          <a:p>
            <a:pPr indent="0" lvl="0" marL="0" rtl="0" algn="l">
              <a:lnSpc>
                <a:spcPct val="100000"/>
              </a:lnSpc>
              <a:spcBef>
                <a:spcPts val="0"/>
              </a:spcBef>
              <a:spcAft>
                <a:spcPts val="0"/>
              </a:spcAft>
              <a:buClr>
                <a:srgbClr val="1D355C"/>
              </a:buClr>
              <a:buSzPts val="2000"/>
              <a:buNone/>
            </a:pPr>
            <a:r>
              <a:rPr lang="sk-SK" sz="2000">
                <a:latin typeface="Times New Roman"/>
                <a:ea typeface="Times New Roman"/>
                <a:cs typeface="Times New Roman"/>
                <a:sym typeface="Times New Roman"/>
              </a:rPr>
              <a:t> 					</a:t>
            </a:r>
            <a:r>
              <a:rPr lang="sk-SK" sz="2000" u="sng" cap="none">
                <a:solidFill>
                  <a:schemeClr val="hlink"/>
                </a:solidFill>
                <a:latin typeface="Times New Roman"/>
                <a:ea typeface="Times New Roman"/>
                <a:cs typeface="Times New Roman"/>
                <a:sym typeface="Times New Roman"/>
                <a:hlinkClick r:id="rId3"/>
              </a:rPr>
              <a:t>lukajka@aklp.sk</a:t>
            </a:r>
            <a:endParaRPr sz="2000">
              <a:latin typeface="Times New Roman"/>
              <a:ea typeface="Times New Roman"/>
              <a:cs typeface="Times New Roman"/>
              <a:sym typeface="Times New Roman"/>
            </a:endParaRPr>
          </a:p>
          <a:p>
            <a:pPr indent="0" lvl="0" marL="0" rtl="0" algn="l">
              <a:lnSpc>
                <a:spcPct val="100000"/>
              </a:lnSpc>
              <a:spcBef>
                <a:spcPts val="0"/>
              </a:spcBef>
              <a:spcAft>
                <a:spcPts val="0"/>
              </a:spcAft>
              <a:buClr>
                <a:srgbClr val="1D355C"/>
              </a:buClr>
              <a:buSzPts val="2000"/>
              <a:buNone/>
            </a:pPr>
            <a:r>
              <a:t/>
            </a:r>
            <a:endParaRPr b="1" sz="2000">
              <a:solidFill>
                <a:srgbClr val="C00000"/>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rgbClr val="1D355C"/>
              </a:buClr>
              <a:buSzPts val="2000"/>
              <a:buNone/>
            </a:pPr>
            <a:r>
              <a:t/>
            </a:r>
            <a:endParaRPr b="1" sz="2000">
              <a:solidFill>
                <a:srgbClr val="C00000"/>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rgbClr val="C00000"/>
              </a:buClr>
              <a:buSzPts val="2000"/>
              <a:buNone/>
            </a:pPr>
            <a:r>
              <a:rPr b="1" lang="sk-SK" sz="2000">
                <a:solidFill>
                  <a:srgbClr val="C00000"/>
                </a:solidFill>
                <a:latin typeface="Times New Roman"/>
                <a:ea typeface="Times New Roman"/>
                <a:cs typeface="Times New Roman"/>
                <a:sym typeface="Times New Roman"/>
              </a:rPr>
              <a:t>	Advokátska kancelária LUKAJKA &amp; PARTNERS s. r. o</a:t>
            </a:r>
            <a:r>
              <a:rPr lang="sk-SK" sz="2000">
                <a:solidFill>
                  <a:srgbClr val="C00000"/>
                </a:solidFill>
                <a:latin typeface="Times New Roman"/>
                <a:ea typeface="Times New Roman"/>
                <a:cs typeface="Times New Roman"/>
                <a:sym typeface="Times New Roman"/>
              </a:rPr>
              <a:t>. </a:t>
            </a:r>
            <a:endParaRPr/>
          </a:p>
          <a:p>
            <a:pPr indent="0" lvl="0" marL="0" rtl="0" algn="l">
              <a:lnSpc>
                <a:spcPct val="100000"/>
              </a:lnSpc>
              <a:spcBef>
                <a:spcPts val="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a:t>
            </a:r>
            <a:r>
              <a:rPr lang="sk-SK" sz="2000" u="sng" cap="none">
                <a:solidFill>
                  <a:schemeClr val="hlink"/>
                </a:solidFill>
                <a:latin typeface="Times New Roman"/>
                <a:ea typeface="Times New Roman"/>
                <a:cs typeface="Times New Roman"/>
                <a:sym typeface="Times New Roman"/>
                <a:hlinkClick r:id="rId4"/>
              </a:rPr>
              <a:t> www.aklp.sk</a:t>
            </a:r>
            <a:endParaRPr sz="2000" cap="none">
              <a:solidFill>
                <a:schemeClr val="dk1"/>
              </a:solidFill>
              <a:latin typeface="Times New Roman"/>
              <a:ea typeface="Times New Roman"/>
              <a:cs typeface="Times New Roman"/>
              <a:sym typeface="Times New Roman"/>
            </a:endParaRPr>
          </a:p>
          <a:p>
            <a:pPr indent="0" lvl="0" marL="0" rtl="0" algn="just">
              <a:lnSpc>
                <a:spcPct val="90000"/>
              </a:lnSpc>
              <a:spcBef>
                <a:spcPts val="750"/>
              </a:spcBef>
              <a:spcAft>
                <a:spcPts val="0"/>
              </a:spcAft>
              <a:buClr>
                <a:srgbClr val="1D355C"/>
              </a:buClr>
              <a:buSzPts val="3200"/>
              <a:buNone/>
            </a:pPr>
            <a:r>
              <a:t/>
            </a:r>
            <a:endParaRPr sz="3200" u="sng">
              <a:solidFill>
                <a:schemeClr val="dk1"/>
              </a:solidFill>
              <a:latin typeface="Times New Roman"/>
              <a:ea typeface="Times New Roman"/>
              <a:cs typeface="Times New Roman"/>
              <a:sym typeface="Times New Roman"/>
            </a:endParaRPr>
          </a:p>
        </p:txBody>
      </p:sp>
      <p:pic>
        <p:nvPicPr>
          <p:cNvPr id="342" name="Google Shape;342;p49"/>
          <p:cNvPicPr preferRelativeResize="0"/>
          <p:nvPr/>
        </p:nvPicPr>
        <p:blipFill>
          <a:blip r:embed="rId5">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6"/>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109" name="Google Shape;109;p16"/>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2000"/>
              <a:buNone/>
            </a:pPr>
            <a:r>
              <a:rPr b="1" lang="sk-SK" sz="2000">
                <a:solidFill>
                  <a:schemeClr val="dk1"/>
                </a:solidFill>
                <a:latin typeface="Times New Roman"/>
                <a:ea typeface="Times New Roman"/>
                <a:cs typeface="Times New Roman"/>
                <a:sym typeface="Times New Roman"/>
              </a:rPr>
              <a:t>Trestná zodpovednosť </a:t>
            </a:r>
            <a:endParaRPr/>
          </a:p>
          <a:p>
            <a:pPr indent="-44450" lvl="0" marL="226695" rtl="0" algn="just">
              <a:lnSpc>
                <a:spcPct val="90000"/>
              </a:lnSpc>
              <a:spcBef>
                <a:spcPts val="75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55245" rtl="0" algn="just">
              <a:lnSpc>
                <a:spcPct val="90000"/>
              </a:lnSpc>
              <a:spcBef>
                <a:spcPts val="750"/>
              </a:spcBef>
              <a:spcAft>
                <a:spcPts val="0"/>
              </a:spcAft>
              <a:buClr>
                <a:srgbClr val="C00000"/>
              </a:buClr>
              <a:buSzPts val="2000"/>
              <a:buNone/>
            </a:pPr>
            <a:r>
              <a:rPr lang="sk-SK" sz="2000">
                <a:solidFill>
                  <a:srgbClr val="C00000"/>
                </a:solidFill>
                <a:latin typeface="Times New Roman"/>
                <a:ea typeface="Times New Roman"/>
                <a:cs typeface="Times New Roman"/>
                <a:sym typeface="Times New Roman"/>
              </a:rPr>
              <a:t>Trestný zákon </a:t>
            </a:r>
            <a:r>
              <a:rPr lang="sk-SK" sz="2000">
                <a:solidFill>
                  <a:schemeClr val="dk1"/>
                </a:solidFill>
                <a:latin typeface="Times New Roman"/>
                <a:ea typeface="Times New Roman"/>
                <a:cs typeface="Times New Roman"/>
                <a:sym typeface="Times New Roman"/>
              </a:rPr>
              <a:t>(zákon č. 300/2005 Z. z.)</a:t>
            </a:r>
            <a:endParaRPr/>
          </a:p>
          <a:p>
            <a:pPr indent="0" lvl="0" marL="55245" rtl="0" algn="just">
              <a:lnSpc>
                <a:spcPct val="90000"/>
              </a:lnSpc>
              <a:spcBef>
                <a:spcPts val="75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Zákon o </a:t>
            </a:r>
            <a:r>
              <a:rPr lang="sk-SK" sz="2000">
                <a:solidFill>
                  <a:srgbClr val="C00000"/>
                </a:solidFill>
                <a:latin typeface="Times New Roman"/>
                <a:ea typeface="Times New Roman"/>
                <a:cs typeface="Times New Roman"/>
                <a:sym typeface="Times New Roman"/>
              </a:rPr>
              <a:t>trestnej zodpovednosti právnických osôb </a:t>
            </a:r>
            <a:r>
              <a:rPr lang="sk-SK" sz="2000">
                <a:solidFill>
                  <a:schemeClr val="dk1"/>
                </a:solidFill>
                <a:latin typeface="Times New Roman"/>
                <a:ea typeface="Times New Roman"/>
                <a:cs typeface="Times New Roman"/>
                <a:sym typeface="Times New Roman"/>
              </a:rPr>
              <a:t>(zákon č. 91/2016 Z. z.)</a:t>
            </a:r>
            <a:endParaRPr sz="2000">
              <a:solidFill>
                <a:schemeClr val="dk1"/>
              </a:solidFill>
              <a:latin typeface="Times New Roman"/>
              <a:ea typeface="Times New Roman"/>
              <a:cs typeface="Times New Roman"/>
              <a:sym typeface="Times New Roman"/>
            </a:endParaRPr>
          </a:p>
          <a:p>
            <a:pPr indent="0" lvl="0" marL="0" rtl="0" algn="just">
              <a:lnSpc>
                <a:spcPct val="10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p:txBody>
      </p:sp>
      <p:pic>
        <p:nvPicPr>
          <p:cNvPr id="110" name="Google Shape;110;p16"/>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7"/>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116" name="Google Shape;116;p17"/>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2400"/>
              <a:buNone/>
            </a:pPr>
            <a:r>
              <a:rPr b="1" lang="sk-SK" sz="2400">
                <a:solidFill>
                  <a:schemeClr val="dk1"/>
                </a:solidFill>
                <a:latin typeface="Times New Roman"/>
                <a:ea typeface="Times New Roman"/>
                <a:cs typeface="Times New Roman"/>
                <a:sym typeface="Times New Roman"/>
              </a:rPr>
              <a:t>Frekventované trestné činy podnikateľov</a:t>
            </a:r>
            <a:endParaRPr/>
          </a:p>
          <a:p>
            <a:pPr indent="0" lvl="0" marL="0" rtl="0" algn="l">
              <a:lnSpc>
                <a:spcPct val="90000"/>
              </a:lnSpc>
              <a:spcBef>
                <a:spcPts val="75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171450" lvl="0" marL="171450" rtl="0" algn="l">
              <a:lnSpc>
                <a:spcPct val="90000"/>
              </a:lnSpc>
              <a:spcBef>
                <a:spcPts val="750"/>
              </a:spcBef>
              <a:spcAft>
                <a:spcPts val="0"/>
              </a:spcAft>
              <a:buClr>
                <a:schemeClr val="dk1"/>
              </a:buClr>
              <a:buSzPts val="2000"/>
              <a:buFont typeface="Times New Roman"/>
              <a:buChar char="-"/>
            </a:pPr>
            <a:r>
              <a:rPr lang="sk-SK" sz="2000">
                <a:solidFill>
                  <a:schemeClr val="dk1"/>
                </a:solidFill>
                <a:latin typeface="Times New Roman"/>
                <a:ea typeface="Times New Roman"/>
                <a:cs typeface="Times New Roman"/>
                <a:sym typeface="Times New Roman"/>
              </a:rPr>
              <a:t>neoprávnené podnikanie (§ 251 TZ)</a:t>
            </a:r>
            <a:endParaRPr/>
          </a:p>
          <a:p>
            <a:pPr indent="-171450" lvl="0" marL="171450" rtl="0" algn="l">
              <a:lnSpc>
                <a:spcPct val="90000"/>
              </a:lnSpc>
              <a:spcBef>
                <a:spcPts val="750"/>
              </a:spcBef>
              <a:spcAft>
                <a:spcPts val="0"/>
              </a:spcAft>
              <a:buClr>
                <a:schemeClr val="dk1"/>
              </a:buClr>
              <a:buSzPts val="2000"/>
              <a:buFont typeface="Times New Roman"/>
              <a:buChar char="-"/>
            </a:pPr>
            <a:r>
              <a:rPr lang="sk-SK" sz="2000">
                <a:solidFill>
                  <a:schemeClr val="dk1"/>
                </a:solidFill>
                <a:latin typeface="Times New Roman"/>
                <a:ea typeface="Times New Roman"/>
                <a:cs typeface="Times New Roman"/>
                <a:sym typeface="Times New Roman"/>
              </a:rPr>
              <a:t> neoprávnené zamestnávanie (§ 251a TZ)</a:t>
            </a:r>
            <a:endParaRPr/>
          </a:p>
          <a:p>
            <a:pPr indent="-171450" lvl="0" marL="171450" rtl="0" algn="l">
              <a:lnSpc>
                <a:spcPct val="90000"/>
              </a:lnSpc>
              <a:spcBef>
                <a:spcPts val="750"/>
              </a:spcBef>
              <a:spcAft>
                <a:spcPts val="0"/>
              </a:spcAft>
              <a:buClr>
                <a:schemeClr val="dk1"/>
              </a:buClr>
              <a:buSzPts val="2000"/>
              <a:buFont typeface="Times New Roman"/>
              <a:buChar char="-"/>
            </a:pPr>
            <a:r>
              <a:rPr lang="sk-SK" sz="2000">
                <a:solidFill>
                  <a:schemeClr val="dk1"/>
                </a:solidFill>
                <a:latin typeface="Times New Roman"/>
                <a:ea typeface="Times New Roman"/>
                <a:cs typeface="Times New Roman"/>
                <a:sym typeface="Times New Roman"/>
              </a:rPr>
              <a:t> neoprávnené nakladanie s osobnými údajmi (§ 374 TZ)</a:t>
            </a:r>
            <a:endParaRPr/>
          </a:p>
          <a:p>
            <a:pPr indent="-171450" lvl="0" marL="171450" rtl="0" algn="l">
              <a:lnSpc>
                <a:spcPct val="90000"/>
              </a:lnSpc>
              <a:spcBef>
                <a:spcPts val="750"/>
              </a:spcBef>
              <a:spcAft>
                <a:spcPts val="0"/>
              </a:spcAft>
              <a:buClr>
                <a:schemeClr val="dk1"/>
              </a:buClr>
              <a:buSzPts val="2000"/>
              <a:buFont typeface="Times New Roman"/>
              <a:buChar char="-"/>
            </a:pPr>
            <a:r>
              <a:rPr lang="sk-SK" sz="2000">
                <a:solidFill>
                  <a:schemeClr val="dk1"/>
                </a:solidFill>
                <a:latin typeface="Times New Roman"/>
                <a:ea typeface="Times New Roman"/>
                <a:cs typeface="Times New Roman"/>
                <a:sym typeface="Times New Roman"/>
              </a:rPr>
              <a:t> nevyplatenie mzdy a odstupného (§ 214 TZ)</a:t>
            </a:r>
            <a:endParaRPr/>
          </a:p>
          <a:p>
            <a:pPr indent="-171450" lvl="0" marL="171450" rtl="0" algn="l">
              <a:lnSpc>
                <a:spcPct val="90000"/>
              </a:lnSpc>
              <a:spcBef>
                <a:spcPts val="750"/>
              </a:spcBef>
              <a:spcAft>
                <a:spcPts val="0"/>
              </a:spcAft>
              <a:buClr>
                <a:schemeClr val="dk1"/>
              </a:buClr>
              <a:buSzPts val="2000"/>
              <a:buFont typeface="Times New Roman"/>
              <a:buChar char="-"/>
            </a:pPr>
            <a:r>
              <a:rPr lang="sk-SK" sz="2000">
                <a:solidFill>
                  <a:schemeClr val="dk1"/>
                </a:solidFill>
                <a:latin typeface="Times New Roman"/>
                <a:ea typeface="Times New Roman"/>
                <a:cs typeface="Times New Roman"/>
                <a:sym typeface="Times New Roman"/>
              </a:rPr>
              <a:t> sprenevera (§ 213 TZ)</a:t>
            </a:r>
            <a:endParaRPr/>
          </a:p>
          <a:p>
            <a:pPr indent="-171450" lvl="0" marL="171450" rtl="0" algn="l">
              <a:lnSpc>
                <a:spcPct val="90000"/>
              </a:lnSpc>
              <a:spcBef>
                <a:spcPts val="750"/>
              </a:spcBef>
              <a:spcAft>
                <a:spcPts val="0"/>
              </a:spcAft>
              <a:buClr>
                <a:schemeClr val="dk1"/>
              </a:buClr>
              <a:buSzPts val="2000"/>
              <a:buFont typeface="Times New Roman"/>
              <a:buChar char="-"/>
            </a:pPr>
            <a:r>
              <a:rPr lang="sk-SK" sz="2000">
                <a:solidFill>
                  <a:schemeClr val="dk1"/>
                </a:solidFill>
                <a:latin typeface="Times New Roman"/>
                <a:ea typeface="Times New Roman"/>
                <a:cs typeface="Times New Roman"/>
                <a:sym typeface="Times New Roman"/>
              </a:rPr>
              <a:t> podvod (§ 221 TZ)</a:t>
            </a:r>
            <a:endParaRPr/>
          </a:p>
          <a:p>
            <a:pPr indent="0" lvl="0" marL="0" rtl="0" algn="l">
              <a:lnSpc>
                <a:spcPct val="90000"/>
              </a:lnSpc>
              <a:spcBef>
                <a:spcPts val="75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 daňové trestné činy (§ 276 a nasl. TZ)</a:t>
            </a:r>
            <a:endParaRPr/>
          </a:p>
          <a:p>
            <a:pPr indent="0" lvl="0" marL="0" rtl="0" algn="just">
              <a:lnSpc>
                <a:spcPct val="10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p:txBody>
      </p:sp>
      <p:pic>
        <p:nvPicPr>
          <p:cNvPr id="117" name="Google Shape;117;p17"/>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8"/>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123" name="Google Shape;123;p18"/>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2000"/>
              <a:buNone/>
            </a:pPr>
            <a:r>
              <a:rPr b="1" lang="sk-SK" sz="2000">
                <a:solidFill>
                  <a:schemeClr val="dk1"/>
                </a:solidFill>
                <a:latin typeface="Times New Roman"/>
                <a:ea typeface="Times New Roman"/>
                <a:cs typeface="Times New Roman"/>
                <a:sym typeface="Times New Roman"/>
              </a:rPr>
              <a:t>Neoprávnené podnikanie</a:t>
            </a:r>
            <a:endParaRPr/>
          </a:p>
          <a:p>
            <a:pPr indent="-44450" lvl="0" marL="171450" rtl="0" algn="l">
              <a:lnSpc>
                <a:spcPct val="90000"/>
              </a:lnSpc>
              <a:spcBef>
                <a:spcPts val="75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just">
              <a:lnSpc>
                <a:spcPct val="90000"/>
              </a:lnSpc>
              <a:spcBef>
                <a:spcPts val="75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Kto </a:t>
            </a:r>
            <a:r>
              <a:rPr lang="sk-SK" sz="2000">
                <a:solidFill>
                  <a:srgbClr val="C00000"/>
                </a:solidFill>
                <a:latin typeface="Times New Roman"/>
                <a:ea typeface="Times New Roman"/>
                <a:cs typeface="Times New Roman"/>
                <a:sym typeface="Times New Roman"/>
              </a:rPr>
              <a:t>neoprávnene podniká </a:t>
            </a:r>
            <a:r>
              <a:rPr lang="sk-SK" sz="2000">
                <a:solidFill>
                  <a:schemeClr val="dk1"/>
                </a:solidFill>
                <a:latin typeface="Times New Roman"/>
                <a:ea typeface="Times New Roman"/>
                <a:cs typeface="Times New Roman"/>
                <a:sym typeface="Times New Roman"/>
              </a:rPr>
              <a:t>v malom rozsahu, potrestá sa odňatím slobody až na jeden rok. </a:t>
            </a:r>
            <a:endParaRPr/>
          </a:p>
          <a:p>
            <a:pPr indent="-44450" lvl="0" marL="171450" rtl="0" algn="just">
              <a:lnSpc>
                <a:spcPct val="90000"/>
              </a:lnSpc>
              <a:spcBef>
                <a:spcPts val="75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342900" lvl="0" marL="342900" rtl="0" algn="just">
              <a:lnSpc>
                <a:spcPct val="90000"/>
              </a:lnSpc>
              <a:spcBef>
                <a:spcPts val="750"/>
              </a:spcBef>
              <a:spcAft>
                <a:spcPts val="0"/>
              </a:spcAft>
              <a:buClr>
                <a:schemeClr val="dk1"/>
              </a:buClr>
              <a:buSzPts val="2000"/>
              <a:buFont typeface="Times New Roman"/>
              <a:buChar char="-"/>
            </a:pPr>
            <a:r>
              <a:rPr lang="sk-SK" sz="2000">
                <a:solidFill>
                  <a:schemeClr val="dk1"/>
                </a:solidFill>
                <a:latin typeface="Times New Roman"/>
                <a:ea typeface="Times New Roman"/>
                <a:cs typeface="Times New Roman"/>
                <a:sym typeface="Times New Roman"/>
              </a:rPr>
              <a:t>trestné sadzby do 8 rokov</a:t>
            </a:r>
            <a:endParaRPr/>
          </a:p>
          <a:p>
            <a:pPr indent="-342900" lvl="0" marL="342900" rtl="0" algn="just">
              <a:lnSpc>
                <a:spcPct val="90000"/>
              </a:lnSpc>
              <a:spcBef>
                <a:spcPts val="750"/>
              </a:spcBef>
              <a:spcAft>
                <a:spcPts val="0"/>
              </a:spcAft>
              <a:buClr>
                <a:schemeClr val="dk1"/>
              </a:buClr>
              <a:buSzPts val="2000"/>
              <a:buFont typeface="Times New Roman"/>
              <a:buChar char="-"/>
            </a:pPr>
            <a:r>
              <a:rPr lang="sk-SK" sz="2000">
                <a:solidFill>
                  <a:schemeClr val="dk1"/>
                </a:solidFill>
                <a:latin typeface="Times New Roman"/>
                <a:ea typeface="Times New Roman"/>
                <a:cs typeface="Times New Roman"/>
                <a:sym typeface="Times New Roman"/>
              </a:rPr>
              <a:t>prenájom </a:t>
            </a:r>
            <a:endParaRPr/>
          </a:p>
          <a:p>
            <a:pPr indent="-342900" lvl="0" marL="342900" rtl="0" algn="just">
              <a:lnSpc>
                <a:spcPct val="90000"/>
              </a:lnSpc>
              <a:spcBef>
                <a:spcPts val="750"/>
              </a:spcBef>
              <a:spcAft>
                <a:spcPts val="0"/>
              </a:spcAft>
              <a:buClr>
                <a:schemeClr val="dk1"/>
              </a:buClr>
              <a:buSzPts val="2000"/>
              <a:buFont typeface="Times New Roman"/>
              <a:buChar char="-"/>
            </a:pPr>
            <a:r>
              <a:rPr lang="sk-SK" sz="2000">
                <a:solidFill>
                  <a:schemeClr val="dk1"/>
                </a:solidFill>
                <a:latin typeface="Times New Roman"/>
                <a:ea typeface="Times New Roman"/>
                <a:cs typeface="Times New Roman"/>
                <a:sym typeface="Times New Roman"/>
              </a:rPr>
              <a:t>poskytovanie pôžičiek</a:t>
            </a:r>
            <a:endParaRPr/>
          </a:p>
          <a:p>
            <a:pPr indent="0" lvl="0" marL="0" rtl="0" algn="just">
              <a:lnSpc>
                <a:spcPct val="10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p:txBody>
      </p:sp>
      <p:pic>
        <p:nvPicPr>
          <p:cNvPr id="124" name="Google Shape;124;p18"/>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19"/>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130" name="Google Shape;130;p19"/>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2000"/>
              <a:buNone/>
            </a:pPr>
            <a:r>
              <a:rPr b="1" lang="sk-SK" sz="2000">
                <a:solidFill>
                  <a:schemeClr val="dk1"/>
                </a:solidFill>
                <a:latin typeface="Times New Roman"/>
                <a:ea typeface="Times New Roman"/>
                <a:cs typeface="Times New Roman"/>
                <a:sym typeface="Times New Roman"/>
              </a:rPr>
              <a:t>Nevyplatenie mzdy a odstupného</a:t>
            </a:r>
            <a:endParaRPr/>
          </a:p>
          <a:p>
            <a:pPr indent="-69850" lvl="0" marL="171450" rtl="0" algn="l">
              <a:lnSpc>
                <a:spcPct val="100000"/>
              </a:lnSpc>
              <a:spcBef>
                <a:spcPts val="0"/>
              </a:spcBef>
              <a:spcAft>
                <a:spcPts val="0"/>
              </a:spcAft>
              <a:buClr>
                <a:srgbClr val="1D355C"/>
              </a:buClr>
              <a:buSzPts val="1600"/>
              <a:buNone/>
            </a:pPr>
            <a:r>
              <a:t/>
            </a:r>
            <a:endParaRPr b="1" sz="1600">
              <a:solidFill>
                <a:schemeClr val="dk1"/>
              </a:solidFill>
              <a:latin typeface="Times New Roman"/>
              <a:ea typeface="Times New Roman"/>
              <a:cs typeface="Times New Roman"/>
              <a:sym typeface="Times New Roman"/>
            </a:endParaRPr>
          </a:p>
          <a:p>
            <a:pPr indent="0" lvl="0" marL="0" rtl="0" algn="just">
              <a:lnSpc>
                <a:spcPct val="100000"/>
              </a:lnSpc>
              <a:spcBef>
                <a:spcPts val="0"/>
              </a:spcBef>
              <a:spcAft>
                <a:spcPts val="0"/>
              </a:spcAft>
              <a:buClr>
                <a:schemeClr val="dk1"/>
              </a:buClr>
              <a:buSzPts val="1600"/>
              <a:buNone/>
            </a:pPr>
            <a:r>
              <a:rPr lang="sk-SK" sz="1600">
                <a:solidFill>
                  <a:schemeClr val="dk1"/>
                </a:solidFill>
                <a:latin typeface="Times New Roman"/>
                <a:ea typeface="Times New Roman"/>
                <a:cs typeface="Times New Roman"/>
                <a:sym typeface="Times New Roman"/>
              </a:rPr>
              <a:t>(1) </a:t>
            </a:r>
            <a:r>
              <a:rPr lang="sk-SK" sz="1600">
                <a:solidFill>
                  <a:srgbClr val="C00000"/>
                </a:solidFill>
                <a:latin typeface="Times New Roman"/>
                <a:ea typeface="Times New Roman"/>
                <a:cs typeface="Times New Roman"/>
                <a:sym typeface="Times New Roman"/>
              </a:rPr>
              <a:t>Kto ako štatutárny orgán právnickej osoby alebo fyzická osoba, ktorá je zamestnávateľom</a:t>
            </a:r>
            <a:r>
              <a:rPr lang="sk-SK" sz="1600">
                <a:solidFill>
                  <a:schemeClr val="dk1"/>
                </a:solidFill>
                <a:latin typeface="Times New Roman"/>
                <a:ea typeface="Times New Roman"/>
                <a:cs typeface="Times New Roman"/>
                <a:sym typeface="Times New Roman"/>
              </a:rPr>
              <a:t>, alebo ich prokurista nevyplatí svojmu zamestnancovi </a:t>
            </a:r>
            <a:r>
              <a:rPr lang="sk-SK" sz="1600">
                <a:solidFill>
                  <a:srgbClr val="C00000"/>
                </a:solidFill>
                <a:latin typeface="Times New Roman"/>
                <a:ea typeface="Times New Roman"/>
                <a:cs typeface="Times New Roman"/>
                <a:sym typeface="Times New Roman"/>
              </a:rPr>
              <a:t>mzdu, plat alebo inú odmenu za prácu, náhradu mzdy alebo odstupné</a:t>
            </a:r>
            <a:r>
              <a:rPr lang="sk-SK" sz="1600">
                <a:solidFill>
                  <a:schemeClr val="dk1"/>
                </a:solidFill>
                <a:latin typeface="Times New Roman"/>
                <a:ea typeface="Times New Roman"/>
                <a:cs typeface="Times New Roman"/>
                <a:sym typeface="Times New Roman"/>
              </a:rPr>
              <a:t>, na ktorých vyplatenie má zamestnanec nárok, v deň ich splatnosti, hoci v tento deň mal peňažné prostriedky na ich výplatu, ktoré nevyhnutne nepotreboval na zabezpečenie činnosti právnickej osoby alebo činnosti zamestnávateľa, ktorý je fyzickou osobou, alebo vykoná opatrenia smerujúce k zmareniu vyplatenia týchto peňažných prostriedkov, potrestá sa odňatím slobody až na tri roky.</a:t>
            </a:r>
            <a:endParaRPr/>
          </a:p>
          <a:p>
            <a:pPr indent="0" lvl="0" marL="0" rtl="0" algn="just">
              <a:lnSpc>
                <a:spcPct val="100000"/>
              </a:lnSpc>
              <a:spcBef>
                <a:spcPts val="0"/>
              </a:spcBef>
              <a:spcAft>
                <a:spcPts val="0"/>
              </a:spcAft>
              <a:buClr>
                <a:schemeClr val="dk1"/>
              </a:buClr>
              <a:buSzPts val="1600"/>
              <a:buNone/>
            </a:pPr>
            <a:r>
              <a:rPr lang="sk-SK" sz="1600">
                <a:solidFill>
                  <a:schemeClr val="dk1"/>
                </a:solidFill>
                <a:latin typeface="Times New Roman"/>
                <a:ea typeface="Times New Roman"/>
                <a:cs typeface="Times New Roman"/>
                <a:sym typeface="Times New Roman"/>
              </a:rPr>
              <a:t> </a:t>
            </a:r>
            <a:endParaRPr/>
          </a:p>
          <a:p>
            <a:pPr indent="0" lvl="0" marL="0" rtl="0" algn="just">
              <a:lnSpc>
                <a:spcPct val="100000"/>
              </a:lnSpc>
              <a:spcBef>
                <a:spcPts val="0"/>
              </a:spcBef>
              <a:spcAft>
                <a:spcPts val="0"/>
              </a:spcAft>
              <a:buClr>
                <a:schemeClr val="dk1"/>
              </a:buClr>
              <a:buSzPts val="1600"/>
              <a:buNone/>
            </a:pPr>
            <a:r>
              <a:rPr lang="sk-SK" sz="1600">
                <a:solidFill>
                  <a:schemeClr val="dk1"/>
                </a:solidFill>
                <a:latin typeface="Times New Roman"/>
                <a:ea typeface="Times New Roman"/>
                <a:cs typeface="Times New Roman"/>
                <a:sym typeface="Times New Roman"/>
              </a:rPr>
              <a:t>(3) Odňatím slobody na tri roky až osem rokov sa páchateľ potrestá, ak spácha čin uvedený v odseku 1 a spôsobí ním značnú škodu. </a:t>
            </a:r>
            <a:endParaRPr/>
          </a:p>
          <a:p>
            <a:pPr indent="0" lvl="0" marL="0" rtl="0" algn="just">
              <a:lnSpc>
                <a:spcPct val="100000"/>
              </a:lnSpc>
              <a:spcBef>
                <a:spcPts val="0"/>
              </a:spcBef>
              <a:spcAft>
                <a:spcPts val="0"/>
              </a:spcAft>
              <a:buClr>
                <a:srgbClr val="1D355C"/>
              </a:buClr>
              <a:buSzPts val="1600"/>
              <a:buNone/>
            </a:pPr>
            <a:r>
              <a:t/>
            </a:r>
            <a:endParaRPr sz="1600">
              <a:solidFill>
                <a:schemeClr val="dk1"/>
              </a:solidFill>
              <a:latin typeface="Times New Roman"/>
              <a:ea typeface="Times New Roman"/>
              <a:cs typeface="Times New Roman"/>
              <a:sym typeface="Times New Roman"/>
            </a:endParaRPr>
          </a:p>
          <a:p>
            <a:pPr indent="0" lvl="0" marL="0" rtl="0" algn="just">
              <a:lnSpc>
                <a:spcPct val="100000"/>
              </a:lnSpc>
              <a:spcBef>
                <a:spcPts val="0"/>
              </a:spcBef>
              <a:spcAft>
                <a:spcPts val="0"/>
              </a:spcAft>
              <a:buClr>
                <a:schemeClr val="dk1"/>
              </a:buClr>
              <a:buSzPts val="1600"/>
              <a:buNone/>
            </a:pPr>
            <a:r>
              <a:rPr lang="sk-SK" sz="1600">
                <a:solidFill>
                  <a:schemeClr val="dk1"/>
                </a:solidFill>
                <a:latin typeface="Times New Roman"/>
                <a:ea typeface="Times New Roman"/>
                <a:cs typeface="Times New Roman"/>
                <a:sym typeface="Times New Roman"/>
              </a:rPr>
              <a:t>(4) Odňatím slobody na </a:t>
            </a:r>
            <a:r>
              <a:rPr lang="sk-SK" sz="1600">
                <a:solidFill>
                  <a:srgbClr val="C00000"/>
                </a:solidFill>
                <a:latin typeface="Times New Roman"/>
                <a:ea typeface="Times New Roman"/>
                <a:cs typeface="Times New Roman"/>
                <a:sym typeface="Times New Roman"/>
              </a:rPr>
              <a:t>sedem rokov až dvanásť rokov </a:t>
            </a:r>
            <a:r>
              <a:rPr lang="sk-SK" sz="1600">
                <a:solidFill>
                  <a:schemeClr val="dk1"/>
                </a:solidFill>
                <a:latin typeface="Times New Roman"/>
                <a:ea typeface="Times New Roman"/>
                <a:cs typeface="Times New Roman"/>
                <a:sym typeface="Times New Roman"/>
              </a:rPr>
              <a:t>sa páchateľ potrestá, ak spácha čin uvedený v odseku 1 a spôsobí ním škodu veľkého rozsahu. </a:t>
            </a:r>
            <a:endParaRPr/>
          </a:p>
          <a:p>
            <a:pPr indent="0" lvl="0" marL="0" rtl="0" algn="just">
              <a:lnSpc>
                <a:spcPct val="10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p:txBody>
      </p:sp>
      <p:pic>
        <p:nvPicPr>
          <p:cNvPr id="131" name="Google Shape;131;p19"/>
          <p:cNvPicPr preferRelativeResize="0"/>
          <p:nvPr/>
        </p:nvPicPr>
        <p:blipFill>
          <a:blip r:embed="rId3">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0"/>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137" name="Google Shape;137;p20"/>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2400"/>
              <a:buNone/>
            </a:pPr>
            <a:r>
              <a:rPr b="1" lang="sk-SK" sz="2400">
                <a:solidFill>
                  <a:schemeClr val="dk1"/>
                </a:solidFill>
                <a:latin typeface="Times New Roman"/>
                <a:ea typeface="Times New Roman"/>
                <a:cs typeface="Times New Roman"/>
                <a:sym typeface="Times New Roman"/>
              </a:rPr>
              <a:t>Zánik trestnosti </a:t>
            </a:r>
            <a:endParaRPr/>
          </a:p>
          <a:p>
            <a:pPr indent="0" lvl="0" marL="0" rtl="0" algn="l">
              <a:lnSpc>
                <a:spcPct val="90000"/>
              </a:lnSpc>
              <a:spcBef>
                <a:spcPts val="750"/>
              </a:spcBef>
              <a:spcAft>
                <a:spcPts val="0"/>
              </a:spcAft>
              <a:buClr>
                <a:srgbClr val="1D355C"/>
              </a:buClr>
              <a:buSzPts val="2000"/>
              <a:buNone/>
            </a:pPr>
            <a:r>
              <a:t/>
            </a:r>
            <a:endParaRPr b="1" sz="20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2000"/>
              <a:buNone/>
            </a:pPr>
            <a:r>
              <a:rPr lang="sk-SK" sz="2000" u="sng">
                <a:solidFill>
                  <a:schemeClr val="dk1"/>
                </a:solidFill>
                <a:latin typeface="Times New Roman"/>
                <a:ea typeface="Times New Roman"/>
                <a:cs typeface="Times New Roman"/>
                <a:sym typeface="Times New Roman"/>
              </a:rPr>
              <a:t>§ 86 ods. 1 písm. b) Trestného zákona:</a:t>
            </a:r>
            <a:endParaRPr/>
          </a:p>
          <a:p>
            <a:pPr indent="0" lvl="0" marL="0" rtl="0" algn="just">
              <a:lnSpc>
                <a:spcPct val="90000"/>
              </a:lnSpc>
              <a:spcBef>
                <a:spcPts val="75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Trestnosť trestného činu zaniká aj vtedy, ak ide o trestný čin nevyplatenia mzdy a odstupného podľa </a:t>
            </a:r>
            <a:r>
              <a:rPr lang="sk-SK" sz="2000" u="sng">
                <a:solidFill>
                  <a:schemeClr val="hlink"/>
                </a:solidFill>
                <a:latin typeface="Times New Roman"/>
                <a:ea typeface="Times New Roman"/>
                <a:cs typeface="Times New Roman"/>
                <a:sym typeface="Times New Roman"/>
                <a:hlinkClick r:id="rId3"/>
              </a:rPr>
              <a:t>§ 214</a:t>
            </a:r>
            <a:r>
              <a:rPr lang="sk-SK" sz="2000">
                <a:solidFill>
                  <a:schemeClr val="dk1"/>
                </a:solidFill>
                <a:latin typeface="Times New Roman"/>
                <a:ea typeface="Times New Roman"/>
                <a:cs typeface="Times New Roman"/>
                <a:sym typeface="Times New Roman"/>
              </a:rPr>
              <a:t>, ak trestný čin nemal trvalo nepriaznivé následky a páchateľ svoju povinnosť </a:t>
            </a:r>
            <a:r>
              <a:rPr lang="sk-SK" sz="2000">
                <a:solidFill>
                  <a:srgbClr val="C00000"/>
                </a:solidFill>
                <a:latin typeface="Times New Roman"/>
                <a:ea typeface="Times New Roman"/>
                <a:cs typeface="Times New Roman"/>
                <a:sym typeface="Times New Roman"/>
              </a:rPr>
              <a:t>dodatočne splnil najneskôr do 60 dní od dokonania trestného činu.</a:t>
            </a:r>
            <a:endParaRPr/>
          </a:p>
          <a:p>
            <a:pPr indent="0" lvl="0" marL="0" rtl="0" algn="just">
              <a:lnSpc>
                <a:spcPct val="10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p:txBody>
      </p:sp>
      <p:pic>
        <p:nvPicPr>
          <p:cNvPr id="138" name="Google Shape;138;p20"/>
          <p:cNvPicPr preferRelativeResize="0"/>
          <p:nvPr/>
        </p:nvPicPr>
        <p:blipFill>
          <a:blip r:embed="rId4">
            <a:alphaModFix/>
          </a:blip>
          <a:stretch>
            <a:fillRect/>
          </a:stretch>
        </p:blipFill>
        <p:spPr>
          <a:xfrm>
            <a:off x="2842750" y="6072650"/>
            <a:ext cx="1894952" cy="4131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1"/>
          <p:cNvSpPr txBox="1"/>
          <p:nvPr>
            <p:ph type="title"/>
          </p:nvPr>
        </p:nvSpPr>
        <p:spPr>
          <a:xfrm>
            <a:off x="467544" y="332656"/>
            <a:ext cx="8229600" cy="1152128"/>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Poppins Black"/>
              <a:buNone/>
            </a:pPr>
            <a:br>
              <a:rPr b="1" lang="sk-SK">
                <a:solidFill>
                  <a:schemeClr val="dk1"/>
                </a:solidFill>
              </a:rPr>
            </a:br>
            <a:br>
              <a:rPr b="1" lang="sk-SK" sz="2800">
                <a:solidFill>
                  <a:schemeClr val="dk1"/>
                </a:solidFill>
                <a:latin typeface="Arial"/>
                <a:ea typeface="Arial"/>
                <a:cs typeface="Arial"/>
                <a:sym typeface="Arial"/>
              </a:rPr>
            </a:br>
            <a:br>
              <a:rPr b="1" lang="sk-SK" sz="2800">
                <a:solidFill>
                  <a:schemeClr val="dk1"/>
                </a:solidFill>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latin typeface="Arial"/>
                <a:ea typeface="Arial"/>
                <a:cs typeface="Arial"/>
                <a:sym typeface="Arial"/>
              </a:rPr>
            </a:br>
            <a:br>
              <a:rPr b="1" lang="sk-SK" sz="2800">
                <a:solidFill>
                  <a:srgbClr val="0070C0"/>
                </a:solidFill>
                <a:latin typeface="Arial"/>
                <a:ea typeface="Arial"/>
                <a:cs typeface="Arial"/>
                <a:sym typeface="Arial"/>
              </a:rPr>
            </a:br>
            <a:br>
              <a:rPr b="1" lang="sk-SK" sz="2800">
                <a:solidFill>
                  <a:srgbClr val="0070C0"/>
                </a:solidFill>
                <a:latin typeface="Arial"/>
                <a:ea typeface="Arial"/>
                <a:cs typeface="Arial"/>
                <a:sym typeface="Arial"/>
              </a:rPr>
            </a:br>
            <a:r>
              <a:rPr b="1" lang="sk-SK" sz="3600">
                <a:solidFill>
                  <a:srgbClr val="0070C0"/>
                </a:solidFill>
                <a:latin typeface="Times New Roman"/>
                <a:ea typeface="Times New Roman"/>
                <a:cs typeface="Times New Roman"/>
                <a:sym typeface="Times New Roman"/>
              </a:rPr>
              <a:t>Následky nedodržania povinností štatutárov a podnikateľov</a:t>
            </a: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3600">
                <a:solidFill>
                  <a:schemeClr val="dk1"/>
                </a:solidFill>
                <a:latin typeface="Times New Roman"/>
                <a:ea typeface="Times New Roman"/>
                <a:cs typeface="Times New Roman"/>
                <a:sym typeface="Times New Roman"/>
              </a:rPr>
            </a:br>
            <a:br>
              <a:rPr b="1" i="0" lang="sk-SK" sz="5400">
                <a:solidFill>
                  <a:srgbClr val="C00000"/>
                </a:solidFill>
                <a:latin typeface="Times New Roman"/>
                <a:ea typeface="Times New Roman"/>
                <a:cs typeface="Times New Roman"/>
                <a:sym typeface="Times New Roman"/>
              </a:rPr>
            </a:br>
            <a:br>
              <a:rPr lang="sk-SK" sz="2800">
                <a:latin typeface="Times New Roman"/>
                <a:ea typeface="Times New Roman"/>
                <a:cs typeface="Times New Roman"/>
                <a:sym typeface="Times New Roman"/>
              </a:rPr>
            </a:br>
            <a:br>
              <a:rPr b="1" lang="sk-SK" sz="5400">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br>
              <a:rPr b="1" lang="sk-SK" sz="3600">
                <a:solidFill>
                  <a:schemeClr val="dk1"/>
                </a:solidFill>
                <a:latin typeface="Times New Roman"/>
                <a:ea typeface="Times New Roman"/>
                <a:cs typeface="Times New Roman"/>
                <a:sym typeface="Times New Roman"/>
              </a:rPr>
            </a:br>
            <a:endParaRPr b="1">
              <a:solidFill>
                <a:schemeClr val="accent1"/>
              </a:solidFill>
              <a:latin typeface="Times New Roman"/>
              <a:ea typeface="Times New Roman"/>
              <a:cs typeface="Times New Roman"/>
              <a:sym typeface="Times New Roman"/>
            </a:endParaRPr>
          </a:p>
        </p:txBody>
      </p:sp>
      <p:sp>
        <p:nvSpPr>
          <p:cNvPr id="144" name="Google Shape;144;p21"/>
          <p:cNvSpPr txBox="1"/>
          <p:nvPr>
            <p:ph idx="1" type="body"/>
          </p:nvPr>
        </p:nvSpPr>
        <p:spPr>
          <a:xfrm>
            <a:off x="628650" y="1412776"/>
            <a:ext cx="7886700" cy="4764187"/>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1D355C"/>
              </a:buClr>
              <a:buSzPts val="2400"/>
              <a:buNone/>
            </a:pPr>
            <a:r>
              <a:t/>
            </a:r>
            <a:endParaRPr b="1" sz="24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2400"/>
              <a:buNone/>
            </a:pPr>
            <a:r>
              <a:rPr b="1" lang="sk-SK" sz="2400">
                <a:solidFill>
                  <a:schemeClr val="dk1"/>
                </a:solidFill>
                <a:latin typeface="Times New Roman"/>
                <a:ea typeface="Times New Roman"/>
                <a:cs typeface="Times New Roman"/>
                <a:sym typeface="Times New Roman"/>
              </a:rPr>
              <a:t>Zánik trestnosti </a:t>
            </a:r>
            <a:endParaRPr/>
          </a:p>
          <a:p>
            <a:pPr indent="0" lvl="0" marL="0" rtl="0" algn="l">
              <a:lnSpc>
                <a:spcPct val="90000"/>
              </a:lnSpc>
              <a:spcBef>
                <a:spcPts val="750"/>
              </a:spcBef>
              <a:spcAft>
                <a:spcPts val="0"/>
              </a:spcAft>
              <a:buClr>
                <a:srgbClr val="1D355C"/>
              </a:buClr>
              <a:buSzPts val="2000"/>
              <a:buNone/>
            </a:pPr>
            <a:r>
              <a:t/>
            </a:r>
            <a:endParaRPr b="1" sz="2000">
              <a:solidFill>
                <a:schemeClr val="dk1"/>
              </a:solidFill>
              <a:latin typeface="Times New Roman"/>
              <a:ea typeface="Times New Roman"/>
              <a:cs typeface="Times New Roman"/>
              <a:sym typeface="Times New Roman"/>
            </a:endParaRPr>
          </a:p>
          <a:p>
            <a:pPr indent="0" lvl="0" marL="0" rtl="0" algn="l">
              <a:lnSpc>
                <a:spcPct val="90000"/>
              </a:lnSpc>
              <a:spcBef>
                <a:spcPts val="750"/>
              </a:spcBef>
              <a:spcAft>
                <a:spcPts val="0"/>
              </a:spcAft>
              <a:buClr>
                <a:schemeClr val="dk1"/>
              </a:buClr>
              <a:buSzPts val="2000"/>
              <a:buNone/>
            </a:pPr>
            <a:r>
              <a:rPr lang="sk-SK" sz="2000" u="sng">
                <a:solidFill>
                  <a:schemeClr val="dk1"/>
                </a:solidFill>
                <a:latin typeface="Times New Roman"/>
                <a:ea typeface="Times New Roman"/>
                <a:cs typeface="Times New Roman"/>
                <a:sym typeface="Times New Roman"/>
              </a:rPr>
              <a:t>§ 86 ods. 1 písm. d) Trestného zákona:</a:t>
            </a:r>
            <a:endParaRPr/>
          </a:p>
          <a:p>
            <a:pPr indent="0" lvl="0" marL="0" rtl="0" algn="just">
              <a:lnSpc>
                <a:spcPct val="90000"/>
              </a:lnSpc>
              <a:spcBef>
                <a:spcPts val="750"/>
              </a:spcBef>
              <a:spcAft>
                <a:spcPts val="0"/>
              </a:spcAft>
              <a:buClr>
                <a:schemeClr val="dk1"/>
              </a:buClr>
              <a:buSzPts val="2000"/>
              <a:buNone/>
            </a:pPr>
            <a:r>
              <a:rPr lang="sk-SK" sz="2000">
                <a:solidFill>
                  <a:schemeClr val="dk1"/>
                </a:solidFill>
                <a:latin typeface="Times New Roman"/>
                <a:ea typeface="Times New Roman"/>
                <a:cs typeface="Times New Roman"/>
                <a:sym typeface="Times New Roman"/>
              </a:rPr>
              <a:t>Trestnosť trestného činu zaniká aj vtedy, ak ide o trestný čin skrátenia dane a poistného podľa </a:t>
            </a:r>
            <a:r>
              <a:rPr lang="sk-SK" sz="2000" u="sng">
                <a:solidFill>
                  <a:schemeClr val="hlink"/>
                </a:solidFill>
                <a:latin typeface="Times New Roman"/>
                <a:ea typeface="Times New Roman"/>
                <a:cs typeface="Times New Roman"/>
                <a:sym typeface="Times New Roman"/>
                <a:hlinkClick r:id="rId3"/>
              </a:rPr>
              <a:t>§ 276</a:t>
            </a:r>
            <a:r>
              <a:rPr lang="sk-SK" sz="2000">
                <a:solidFill>
                  <a:schemeClr val="dk1"/>
                </a:solidFill>
                <a:latin typeface="Times New Roman"/>
                <a:ea typeface="Times New Roman"/>
                <a:cs typeface="Times New Roman"/>
                <a:sym typeface="Times New Roman"/>
              </a:rPr>
              <a:t>, neodvedenia dane a poistného podľa </a:t>
            </a:r>
            <a:r>
              <a:rPr lang="sk-SK" sz="2000" u="sng">
                <a:solidFill>
                  <a:schemeClr val="hlink"/>
                </a:solidFill>
                <a:latin typeface="Times New Roman"/>
                <a:ea typeface="Times New Roman"/>
                <a:cs typeface="Times New Roman"/>
                <a:sym typeface="Times New Roman"/>
                <a:hlinkClick r:id="rId4"/>
              </a:rPr>
              <a:t>§ 277</a:t>
            </a:r>
            <a:r>
              <a:rPr lang="sk-SK" sz="2000">
                <a:solidFill>
                  <a:schemeClr val="dk1"/>
                </a:solidFill>
                <a:latin typeface="Times New Roman"/>
                <a:ea typeface="Times New Roman"/>
                <a:cs typeface="Times New Roman"/>
                <a:sym typeface="Times New Roman"/>
              </a:rPr>
              <a:t> alebo nezaplatenia dane a poistného podľa </a:t>
            </a:r>
            <a:r>
              <a:rPr lang="sk-SK" sz="2000" u="sng">
                <a:solidFill>
                  <a:schemeClr val="hlink"/>
                </a:solidFill>
                <a:latin typeface="Times New Roman"/>
                <a:ea typeface="Times New Roman"/>
                <a:cs typeface="Times New Roman"/>
                <a:sym typeface="Times New Roman"/>
                <a:hlinkClick r:id="rId5"/>
              </a:rPr>
              <a:t>§ 278</a:t>
            </a:r>
            <a:r>
              <a:rPr lang="sk-SK" sz="2000">
                <a:solidFill>
                  <a:schemeClr val="dk1"/>
                </a:solidFill>
                <a:latin typeface="Times New Roman"/>
                <a:ea typeface="Times New Roman"/>
                <a:cs typeface="Times New Roman"/>
                <a:sym typeface="Times New Roman"/>
              </a:rPr>
              <a:t>, ak páchateľ nespáchal trestný čin ako člen organizovanej skupiny alebo ako člen zločineckej skupiny a ak splatná daň a jej príslušenstvo alebo poistné boli dodatočne zaplatené </a:t>
            </a:r>
            <a:r>
              <a:rPr lang="sk-SK" sz="2000">
                <a:solidFill>
                  <a:srgbClr val="C00000"/>
                </a:solidFill>
                <a:latin typeface="Times New Roman"/>
                <a:ea typeface="Times New Roman"/>
                <a:cs typeface="Times New Roman"/>
                <a:sym typeface="Times New Roman"/>
              </a:rPr>
              <a:t>najneskôr v nasledujúci deň po dni, keď sa páchateľ po skončení jeho vyšetrovania mohol oboznámiť s jeho výsledkami.</a:t>
            </a:r>
            <a:endParaRPr/>
          </a:p>
          <a:p>
            <a:pPr indent="0" lvl="0" marL="0" rtl="0" algn="just">
              <a:lnSpc>
                <a:spcPct val="100000"/>
              </a:lnSpc>
              <a:spcBef>
                <a:spcPts val="0"/>
              </a:spcBef>
              <a:spcAft>
                <a:spcPts val="0"/>
              </a:spcAft>
              <a:buClr>
                <a:srgbClr val="1D355C"/>
              </a:buClr>
              <a:buSzPts val="2000"/>
              <a:buNone/>
            </a:pPr>
            <a:r>
              <a:t/>
            </a:r>
            <a:endParaRPr sz="2000">
              <a:solidFill>
                <a:schemeClr val="dk1"/>
              </a:solidFill>
              <a:latin typeface="Times New Roman"/>
              <a:ea typeface="Times New Roman"/>
              <a:cs typeface="Times New Roman"/>
              <a:sym typeface="Times New Roman"/>
            </a:endParaRPr>
          </a:p>
        </p:txBody>
      </p:sp>
      <p:pic>
        <p:nvPicPr>
          <p:cNvPr id="145" name="Google Shape;145;p21"/>
          <p:cNvPicPr preferRelativeResize="0"/>
          <p:nvPr/>
        </p:nvPicPr>
        <p:blipFill>
          <a:blip r:embed="rId6">
            <a:alphaModFix/>
          </a:blip>
          <a:stretch>
            <a:fillRect/>
          </a:stretch>
        </p:blipFill>
        <p:spPr>
          <a:xfrm>
            <a:off x="2842750" y="6072650"/>
            <a:ext cx="1894952" cy="4131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