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Poppins Black" panose="00000A00000000000000" pitchFamily="2" charset="-18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kQpDaW+DX1kclhu79t4gNi5GE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zef Lukajka" userId="b448bd4e-1b8f-4825-9191-fa2128acad5d" providerId="ADAL" clId="{7BA5EF10-3836-4658-B0A5-2B98AFF93F56}"/>
    <pc:docChg chg="modSld">
      <pc:chgData name="Jozef Lukajka" userId="b448bd4e-1b8f-4825-9191-fa2128acad5d" providerId="ADAL" clId="{7BA5EF10-3836-4658-B0A5-2B98AFF93F56}" dt="2023-03-06T20:43:41.800" v="27" actId="20577"/>
      <pc:docMkLst>
        <pc:docMk/>
      </pc:docMkLst>
      <pc:sldChg chg="modSp mod">
        <pc:chgData name="Jozef Lukajka" userId="b448bd4e-1b8f-4825-9191-fa2128acad5d" providerId="ADAL" clId="{7BA5EF10-3836-4658-B0A5-2B98AFF93F56}" dt="2023-03-06T20:43:41.800" v="27" actId="20577"/>
        <pc:sldMkLst>
          <pc:docMk/>
          <pc:sldMk cId="0" sldId="256"/>
        </pc:sldMkLst>
        <pc:spChg chg="mod">
          <ac:chgData name="Jozef Lukajka" userId="b448bd4e-1b8f-4825-9191-fa2128acad5d" providerId="ADAL" clId="{7BA5EF10-3836-4658-B0A5-2B98AFF93F56}" dt="2023-03-06T20:43:41.800" v="27" actId="20577"/>
          <ac:spMkLst>
            <pc:docMk/>
            <pc:sldMk cId="0" sldId="256"/>
            <ac:spMk id="8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ftr" idx="11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ftr" idx="11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ftr" idx="11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4500"/>
              <a:buFont typeface="Poppins Black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ftr" idx="11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7875" y="2591996"/>
            <a:ext cx="2287475" cy="3403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4500"/>
              <a:buFont typeface="Poppins Black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ftr" idx="11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ftr" idx="11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ftr" idx="11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2400"/>
              <a:buFont typeface="Poppins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ftr" idx="11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2400"/>
              <a:buFont typeface="Poppins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ftr" idx="11"/>
          </p:nvPr>
        </p:nvSpPr>
        <p:spPr>
          <a:xfrm>
            <a:off x="3028950" y="63118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9EE3"/>
              </a:buClr>
              <a:buSzPts val="3300"/>
              <a:buFont typeface="Poppins Black"/>
              <a:buNone/>
              <a:defRPr sz="3300" b="0" i="0" u="none" strike="noStrike" cap="none">
                <a:solidFill>
                  <a:srgbClr val="309EE3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1D355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D35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D35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1D35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D355C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1D35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pic>
        <p:nvPicPr>
          <p:cNvPr id="10" name="Google Shape;10;p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21726" y="6085523"/>
            <a:ext cx="1646017" cy="4174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7"/>
          <p:cNvSpPr txBox="1"/>
          <p:nvPr/>
        </p:nvSpPr>
        <p:spPr>
          <a:xfrm>
            <a:off x="6156176" y="6222939"/>
            <a:ext cx="245451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050"/>
              <a:buFont typeface="Poppins Black"/>
              <a:buNone/>
            </a:pPr>
            <a:r>
              <a:rPr lang="sk-SK" sz="1050" b="0" i="0" u="none" strike="noStrike" cap="none">
                <a:solidFill>
                  <a:srgbClr val="1D355C"/>
                </a:solidFill>
                <a:latin typeface="Poppins Black"/>
                <a:ea typeface="Poppins Black"/>
                <a:cs typeface="Poppins Black"/>
                <a:sym typeface="Poppins Black"/>
              </a:rPr>
              <a:t>www.</a:t>
            </a:r>
            <a:r>
              <a:rPr lang="sk-SK" sz="1050" b="0" i="0" u="none" strike="noStrike" cap="none">
                <a:solidFill>
                  <a:srgbClr val="309EE3"/>
                </a:solidFill>
                <a:latin typeface="Poppins Black"/>
                <a:ea typeface="Poppins Black"/>
                <a:cs typeface="Poppins Black"/>
                <a:sym typeface="Poppins Black"/>
              </a:rPr>
              <a:t>zodpovedny</a:t>
            </a:r>
            <a:r>
              <a:rPr lang="sk-SK" sz="1050" b="0" i="0" u="none" strike="noStrike" cap="none">
                <a:solidFill>
                  <a:srgbClr val="1D355C"/>
                </a:solidFill>
                <a:latin typeface="Poppins Black"/>
                <a:ea typeface="Poppins Black"/>
                <a:cs typeface="Poppins Black"/>
                <a:sym typeface="Poppins Black"/>
              </a:rPr>
              <a:t>podnikatel.sk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kajka@aklp.s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ukajka@aklp.s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aklp.s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280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lang="sk-SK" sz="36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Podnikateľské zručnosti: Postup ako uzavrieť obchodnú zmluvu s maximálnou ochranou </a:t>
            </a:r>
            <a:endParaRPr sz="36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1"/>
          </p:nvPr>
        </p:nvSpPr>
        <p:spPr>
          <a:xfrm>
            <a:off x="628650" y="1916832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endParaRPr sz="1800" dirty="0">
              <a:highlight>
                <a:srgbClr val="FFFF00"/>
              </a:highlight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b="1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----------------------------------------------------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b="1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</a:t>
            </a:r>
            <a:r>
              <a:rPr lang="sk-SK" sz="1800" b="1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JUDr. Jozef Lukajka, PhD.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                                                riadiaci advokát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´    </a:t>
            </a:r>
            <a:r>
              <a:rPr lang="sk-SK" sz="1800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</a:t>
            </a:r>
            <a:r>
              <a:rPr lang="sk-SK" sz="1800" u="sng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lukajka@aklp.sk</a:t>
            </a:r>
            <a:r>
              <a:rPr lang="sk-SK" sz="1800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17145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lang="sk-SK" sz="1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Advokátska kancelária LUKAJKA &amp; PARTNERS s. r. o</a:t>
            </a:r>
            <a:r>
              <a:rPr lang="sk-SK" sz="1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www.aklp.sk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2100"/>
              <a:buNone/>
            </a:pPr>
            <a:endParaRPr dirty="0"/>
          </a:p>
        </p:txBody>
      </p:sp>
      <p:pic>
        <p:nvPicPr>
          <p:cNvPr id="88" name="Google Shape;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5375" y="6046400"/>
            <a:ext cx="2023501" cy="4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lang="sk-SK" b="1">
                <a:solidFill>
                  <a:schemeClr val="dk1"/>
                </a:solidFill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r>
              <a:rPr lang="sk-SK" sz="3200" b="1" i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 ako uzavrieť zmluvu s maximálnou právnou ochranou pre podnikateľa</a:t>
            </a:r>
            <a:br>
              <a:rPr lang="sk-SK" sz="5400" b="1" i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5400" b="1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10"/>
          <p:cNvSpPr txBox="1">
            <a:spLocks noGrp="1"/>
          </p:cNvSpPr>
          <p:nvPr>
            <p:ph type="body" idx="1"/>
          </p:nvPr>
        </p:nvSpPr>
        <p:spPr>
          <a:xfrm>
            <a:off x="467544" y="1340768"/>
            <a:ext cx="8047806" cy="483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Rokovanie o uzavretí zmluvy (§ 275 ods. 4 Obchodný zákonník):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prihliadnutím na obsah návrhu na uzavretie zmluvy alebo v dôsledku praxe, ktorú strany medzi sebou zaviedli, alebo s prihliadnutím na zvyklosti rozhodné podľa tohto zákona, môže osoba, ktorej je návrh určený, </a:t>
            </a:r>
            <a:r>
              <a:rPr lang="sk-SK" sz="18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vyjadriť súhlas s návrhom vykonaním určitého úkonu (napr. odoslaním tovaru alebo zaplatením kúpnej ceny) bez upovedomenia navrhovateľa</a:t>
            </a: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V tomto prípade je prijatie návrhu </a:t>
            </a:r>
            <a:r>
              <a:rPr lang="sk-SK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účinné v okamihu, keď sa tento úkon urobil</a:t>
            </a: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ak došlo k nemu pred uplynutím lehoty rozhodnej pre prijatie návrhu.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200"/>
              <a:buNone/>
            </a:pP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" name="Google Shape;15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375" y="6046400"/>
            <a:ext cx="2023501" cy="4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lang="sk-SK" b="1">
                <a:solidFill>
                  <a:schemeClr val="dk1"/>
                </a:solidFill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r>
              <a:rPr lang="sk-SK" sz="3200" b="1" i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 ako uzavrieť zmluvu s maximálnou právnou ochranou pre podnikateľa</a:t>
            </a:r>
            <a:br>
              <a:rPr lang="sk-SK" sz="5400" b="1" i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5400" b="1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11"/>
          <p:cNvSpPr txBox="1">
            <a:spLocks noGrp="1"/>
          </p:cNvSpPr>
          <p:nvPr>
            <p:ph type="body" idx="1"/>
          </p:nvPr>
        </p:nvSpPr>
        <p:spPr>
          <a:xfrm>
            <a:off x="467544" y="1340768"/>
            <a:ext cx="8047806" cy="483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Font typeface="Open Sans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</a:pPr>
            <a:r>
              <a:rPr lang="sk-SK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Odporúčané náležitosti zmluvy</a:t>
            </a:r>
            <a:endParaRPr/>
          </a:p>
          <a:p>
            <a:pPr marL="171450" lvl="0" indent="-57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kto sú zmluvné strany </a:t>
            </a: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(je nutné ich správne označiť),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čo je predmetom zmluvy</a:t>
            </a: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(prevod niečoho, zhotovenie diela, vykonanie služby a pod.),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aké sú vzájomné práva a povinnosti strán </a:t>
            </a: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(termíny plnenia, čo má kto a kedy urobiť, splatnosť faktúr a pod.),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aké sú sankcie v prípade nedodržania zmluvných povinností</a:t>
            </a: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(dôvody odstúpenia od zmluvy, úroky z omeškania a pod.),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zabezpečenia</a:t>
            </a: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 prípade nesplanenia povinností,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na ako dlho sa zmluva uzatvára, prípadne ako možno zmluvu ukončiť, zmeniť</a:t>
            </a: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záverečné vyhlásenia </a:t>
            </a: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(alternatívne riešenie sporov v prípade vzniku sporu, vyhlásenie strán, že zmluva bola zmluvnými stranami uzatvorená slobodne, vážne, dobromyseľne a že zmluvné strany porozumeli obsahu zmluvy.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200"/>
              <a:buNone/>
            </a:pP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" name="Google Shape;16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375" y="6046400"/>
            <a:ext cx="2023501" cy="4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lang="sk-SK" b="1">
                <a:solidFill>
                  <a:schemeClr val="dk1"/>
                </a:solidFill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r>
              <a:rPr lang="sk-SK" sz="3200" b="1" i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 ako uzavrieť zmluvu s maximálnou právnou ochranou pre podnikateľa</a:t>
            </a:r>
            <a:br>
              <a:rPr lang="sk-SK" sz="5400" b="1" i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5400" b="1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12"/>
          <p:cNvSpPr txBox="1">
            <a:spLocks noGrp="1"/>
          </p:cNvSpPr>
          <p:nvPr>
            <p:ph type="body" idx="1"/>
          </p:nvPr>
        </p:nvSpPr>
        <p:spPr>
          <a:xfrm>
            <a:off x="467544" y="1340768"/>
            <a:ext cx="8047806" cy="483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700"/>
              <a:buNone/>
            </a:pPr>
            <a:endParaRPr sz="17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</a:pPr>
            <a:r>
              <a:rPr lang="sk-SK" sz="17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Podľa Nálezu Ústavného súdu, sp. zn.  III. ÚS 101/2020   zo dňa 12.11.2020: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</a:pPr>
            <a:r>
              <a:rPr lang="sk-SK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</a:pPr>
            <a:r>
              <a:rPr lang="sk-SK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sk-SK" sz="17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Žiadne ustanovenie Obchodného zákonníka však zároveň nevylučuje uzavretie konkurenčnej doložky aj pri iných zmluvných typoch, prípadne pri zmluvách nepomenovaných. V tejto súvislosti sťažovateľka poukazovala analogicky práve na ustanovenie § 672a Obchodného zákonníka, ktoré je kogentné a upravuje limity, v ktorých je možné konkurenčnú doložku dojednať v záujme ochrany práva obchodného zástupcu ďalej podnikať. </a:t>
            </a:r>
            <a:r>
              <a:rPr lang="sk-SK" sz="17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Zásada zmluvnej voľnosti je v obchodnoprávnych vzťahoch dozaista účelná, chcená a opodstatnená, keďže Obchodný zákonník nemôže regulovať celú šírku rôznorodosti obchodnoprávnych vzťahov, ktoré vznikajú v rámci hospodárskej súťaže, avšak aj zásada zmluvnej voľnosti má svoje limity a obmedzenia, ktoré môžu byť reflektované práve v posudzovaní právneho úkonu aj cez pravidlá poctivého obchodného styku či súladu s dobrými mravmi. </a:t>
            </a:r>
            <a:r>
              <a:rPr lang="sk-SK" sz="17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Ústavný súd v tejto súvislosti konštatuje, že závery všeobecných súdov o tom, že predmetná konkurenčná doložka je v súlade s dobrými mravmi a nie je v rozpore s pravidlami poctivého obchodného styku, nepovažuje za presvedčivé, …”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200"/>
              <a:buNone/>
            </a:pP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375" y="6046400"/>
            <a:ext cx="2023501" cy="4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lang="sk-SK" b="1">
                <a:solidFill>
                  <a:schemeClr val="dk1"/>
                </a:solidFill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r>
              <a:rPr lang="sk-SK" sz="3200" b="1" i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 ako uzavrieť zmluvu s maximálnou právnou ochranou pre podnikateľa</a:t>
            </a:r>
            <a:br>
              <a:rPr lang="sk-SK" sz="5400" b="1" i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5400" b="1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3"/>
          <p:cNvSpPr txBox="1">
            <a:spLocks noGrp="1"/>
          </p:cNvSpPr>
          <p:nvPr>
            <p:ph type="body" idx="1"/>
          </p:nvPr>
        </p:nvSpPr>
        <p:spPr>
          <a:xfrm>
            <a:off x="467544" y="1340768"/>
            <a:ext cx="8047806" cy="483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Font typeface="Open Sans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</a:pPr>
            <a:r>
              <a:rPr lang="sk-SK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Odporúčané a povinné náležitosti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Obchodný zákonník neobsahuje komplexnú úpravu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Občiansky zákonník dopĺňa ustanovenia ObZ (subsidiarita)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Overenie zmluvného partnera (dlžník podľa registrov a pod)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Náležitosti vôle a právneho úkonu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Návrh zmluvy a prijatie návrhu podľa § 43a a nasl. OZ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Dôvernosť informácií pri rokovaní – náhrada škody (271 ObZ)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Culpa in contrahendo (</a:t>
            </a:r>
            <a:r>
              <a:rPr lang="sk-SK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predzmluvná zodpovednosť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náhrady škody z dôvodu nedôvodného ukončenia rokovania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200"/>
              <a:buNone/>
            </a:pP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Google Shape;1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375" y="6046400"/>
            <a:ext cx="2023501" cy="4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lang="sk-SK" b="1">
                <a:solidFill>
                  <a:schemeClr val="dk1"/>
                </a:solidFill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r>
              <a:rPr lang="sk-SK" sz="3200" b="1" i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 ako uzavrieť zmluvu s maximálnou právnou ochranou pre podnikateľa</a:t>
            </a:r>
            <a:br>
              <a:rPr lang="sk-SK" sz="5400" b="1" i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5400" b="1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14"/>
          <p:cNvSpPr txBox="1">
            <a:spLocks noGrp="1"/>
          </p:cNvSpPr>
          <p:nvPr>
            <p:ph type="body" idx="1"/>
          </p:nvPr>
        </p:nvSpPr>
        <p:spPr>
          <a:xfrm>
            <a:off x="467544" y="1340768"/>
            <a:ext cx="8047806" cy="483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endParaRPr sz="20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</a:pPr>
            <a:r>
              <a:rPr lang="sk-SK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Ako zabezpečiť záväzky v zmluve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zmluvná pokuta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ručenie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dohoda o zrážkach zo mzdy a z iných príjmov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záložná zmluva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úrok z omeškania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zabezpečenie záväzkov prevodom práva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zabezpečovacie postúpenie pohľadávky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zábezpeka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uznanie záväzku a uznanie dlhu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14" descr="Obrázok, na ktorom je text&#10;&#10;Automaticky generovaný pop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072" y="1783199"/>
            <a:ext cx="3109630" cy="4399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5375" y="6046400"/>
            <a:ext cx="2023501" cy="4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lang="sk-SK" b="1">
                <a:solidFill>
                  <a:schemeClr val="dk1"/>
                </a:solidFill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-SK" sz="36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Použité právne predpisy </a:t>
            </a:r>
            <a:br>
              <a:rPr lang="sk-SK" sz="5400" b="1" i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5400" b="1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15"/>
          <p:cNvSpPr txBox="1">
            <a:spLocks noGrp="1"/>
          </p:cNvSpPr>
          <p:nvPr>
            <p:ph type="body" idx="1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lvl="0" indent="-1714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zákon č. 513/1991 Zb. 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Obchodný zákonník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zákon č. 40/1964 Zb.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Občiansky zákonník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9" name="Google Shape;1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375" y="6046400"/>
            <a:ext cx="2023501" cy="4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lang="sk-SK" b="1">
                <a:solidFill>
                  <a:schemeClr val="dk1"/>
                </a:solidFill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40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5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5400" b="1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6"/>
          <p:cNvSpPr txBox="1">
            <a:spLocks noGrp="1"/>
          </p:cNvSpPr>
          <p:nvPr>
            <p:ph type="body" idx="1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b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k-SK" sz="4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Ďakujem za pozornosť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400"/>
              <a:buNone/>
            </a:pPr>
            <a:r>
              <a:rPr lang="sk-SK" sz="2400" b="1">
                <a:latin typeface="Times New Roman"/>
                <a:ea typeface="Times New Roman"/>
                <a:cs typeface="Times New Roman"/>
                <a:sym typeface="Times New Roman"/>
              </a:rPr>
              <a:t>---------------------------------------------------------------------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</a:pPr>
            <a:r>
              <a:rPr lang="sk-SK" sz="2000" b="1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JUDr. Jozef Lukajka, PhD.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riadiaci advokát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r>
              <a:rPr lang="sk-SK" sz="2000">
                <a:latin typeface="Times New Roman"/>
                <a:ea typeface="Times New Roman"/>
                <a:cs typeface="Times New Roman"/>
                <a:sym typeface="Times New Roman"/>
              </a:rPr>
              <a:t> 					</a:t>
            </a:r>
            <a:r>
              <a:rPr lang="sk-SK" sz="2000" u="sng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lukajka@aklp.sk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endParaRPr sz="20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endParaRPr sz="20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</a:pPr>
            <a:r>
              <a:rPr lang="sk-SK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Advokátska kancelária LUKAJKA &amp; PARTNERS s. r. o</a:t>
            </a:r>
            <a:r>
              <a:rPr lang="sk-SK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		</a:t>
            </a:r>
            <a:r>
              <a:rPr lang="sk-SK" sz="2000" u="sng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www.aklp.sk</a:t>
            </a:r>
            <a:endParaRPr sz="2000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3200"/>
              <a:buNone/>
            </a:pPr>
            <a:endParaRPr sz="32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Google Shape;19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5375" y="6046400"/>
            <a:ext cx="2023501" cy="4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lang="sk-SK" b="1">
                <a:solidFill>
                  <a:schemeClr val="dk1"/>
                </a:solidFill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r>
              <a:rPr lang="sk-SK" sz="3200" b="1" i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 ako uzavrieť zmluvu s maximálnou právnou ochranou pre podnikateľa</a:t>
            </a:r>
            <a:br>
              <a:rPr lang="sk-SK" sz="5400" b="1" i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5400" b="1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467544" y="1340768"/>
            <a:ext cx="8047806" cy="483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endParaRPr sz="18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lang="sk-SK" sz="1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Odporúčanie</a:t>
            </a: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Zmluvy uzatvárať v písomnej forme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Vyjednávať zmluvné podmienky je možné: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 rokovaní o zmluve (zisťovanie informácii o zmluvnom partnerovi – oprávnenia, insolventnosť, referencia a pod. )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 uzatváraní zmluvy (zabezpečovacie práva a ochrana, protinávrh a pod.)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 uzatvorení zmluvy (strata oprávnenia, predĺženie, nedostatočná kvalita a pod.)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200"/>
              <a:buNone/>
            </a:pP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2" descr="Obrázok, na ktorom je hračka&#10;&#10;Automaticky generovaný pop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760" y="2492896"/>
            <a:ext cx="3609563" cy="510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5375" y="6046400"/>
            <a:ext cx="2023501" cy="4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lang="sk-SK" b="1">
                <a:solidFill>
                  <a:schemeClr val="dk1"/>
                </a:solidFill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r>
              <a:rPr lang="sk-SK" sz="3200" b="1" i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 ako uzavrieť zmluvu s maximálnou právnou ochranou pre podnikateľa</a:t>
            </a:r>
            <a:br>
              <a:rPr lang="sk-SK" sz="5400" b="1" i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5400" b="1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67544" y="1340768"/>
            <a:ext cx="8047806" cy="483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Font typeface="Open Sans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 mimosúdnom vymáhaní splnenia povinnosti (upustenie od zmluvnej pokuty, splátkový kalendár a pod.) 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 súdnom vymáhaní splnenia povinnosti (dohoda o urovnaní, späťvzatie žaloby a pod.)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exekučnom konaní (dohoda oprávneného s povinným)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 plnení povinností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200"/>
              <a:buNone/>
            </a:pP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375" y="6046400"/>
            <a:ext cx="2023501" cy="4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lang="sk-SK" b="1">
                <a:solidFill>
                  <a:schemeClr val="dk1"/>
                </a:solidFill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r>
              <a:rPr lang="sk-SK" sz="3200" b="1" i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 ako uzavrieť zmluvu s maximálnou právnou ochranou pre podnikateľa</a:t>
            </a:r>
            <a:br>
              <a:rPr lang="sk-SK" sz="5400" b="1" i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5400" b="1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467544" y="1340768"/>
            <a:ext cx="8047806" cy="483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Font typeface="Open Sans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čo sa pripraviť pred návrhom zmluvy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zistenie a vyhľadanie informácií o </a:t>
            </a:r>
            <a:r>
              <a:rPr lang="sk-SK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obchodnom partnerovi </a:t>
            </a: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(pozícia na trhu, solventnosť, zoznamy dlžníkov atď.)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zisťovanie a vyhľadávanie informácií o </a:t>
            </a:r>
            <a:r>
              <a:rPr lang="sk-SK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predmete zmluvy </a:t>
            </a: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(trhové a zákonné limity, atď.)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poskytovanie informácií (čo môžete ponúknuť, výhody Vašej ponuky, atď.)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sk-SK" sz="1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určiť si cieľ</a:t>
            </a: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ktorý chceme dosiahnuť (neprekročiteľné hranice)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200"/>
              <a:buNone/>
            </a:pP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375" y="6046400"/>
            <a:ext cx="2023501" cy="4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lang="sk-SK" b="1">
                <a:solidFill>
                  <a:schemeClr val="dk1"/>
                </a:solidFill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r>
              <a:rPr lang="sk-SK" sz="3200" b="1" i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 ako uzavrieť zmluvu s maximálnou právnou ochranou pre podnikateľa</a:t>
            </a:r>
            <a:br>
              <a:rPr lang="sk-SK" sz="5400" b="1" i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5400" b="1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467544" y="1340768"/>
            <a:ext cx="8047806" cy="483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Font typeface="Open Sans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Akú zmluvu je možné uzatvoriť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upravenú v Obchodnom zákonníku – konkrétne typy ako zmluva o dielo a pod.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upravenú v Obchodnom zákonníku tzv. nepomenované zmluvy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sk-SK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musí byť určitá 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dostatočné určenie predmetu záväzkov)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upravené v Občianskom zákonníku – odkaz § 261 ods. 9 ObZ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upravené v iných zákonoch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zmluva o uzavretí budúcej zmluvy (§289 a nasl. ObZ)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200"/>
              <a:buNone/>
            </a:pP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" name="Google Shape;11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375" y="6046400"/>
            <a:ext cx="2023501" cy="4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lang="sk-SK" b="1">
                <a:solidFill>
                  <a:schemeClr val="dk1"/>
                </a:solidFill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r>
              <a:rPr lang="sk-SK" sz="3200" b="1" i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 ako uzavrieť zmluvu s maximálnou právnou ochranou pre podnikateľa</a:t>
            </a:r>
            <a:br>
              <a:rPr lang="sk-SK" sz="5400" b="1" i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5400" b="1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467544" y="1340768"/>
            <a:ext cx="8047806" cy="483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Font typeface="Open Sans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Zásada bezformálnosti (§272 Obchodný zákonník):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Zmluva vyžaduje pre platnosť písomnú formu </a:t>
            </a:r>
            <a:r>
              <a:rPr lang="sk-SK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iba v prípadoch ustanovených v zákone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alebo keď aspoň jedna strana pri rokovaní o uzavretí zmluvy prejaví vôľu, aby sa zmluva uzavrela v písomnej forme. </a:t>
            </a:r>
            <a:endParaRPr/>
          </a:p>
          <a:p>
            <a:pPr marL="171450" lvl="0" indent="-44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 písomne uzavretá zmluva obsahuje ustanovenie, že sa môže meniť alebo zrušiť </a:t>
            </a:r>
            <a:r>
              <a:rPr lang="sk-SK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iba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dohodou strán v písomnej forme, môže sa zmluva meniť alebo zrušiť </a:t>
            </a:r>
            <a:r>
              <a:rPr lang="sk-SK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iba písomne</a:t>
            </a: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200"/>
              <a:buNone/>
            </a:pP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375" y="6046400"/>
            <a:ext cx="2023501" cy="4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lang="sk-SK" b="1">
                <a:solidFill>
                  <a:schemeClr val="dk1"/>
                </a:solidFill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r>
              <a:rPr lang="sk-SK" sz="3200" b="1" i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 ako uzavrieť zmluvu s maximálnou právnou ochranou pre podnikateľa</a:t>
            </a:r>
            <a:br>
              <a:rPr lang="sk-SK" sz="5400" b="1" i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5400" b="1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7"/>
          <p:cNvSpPr txBox="1">
            <a:spLocks noGrp="1"/>
          </p:cNvSpPr>
          <p:nvPr>
            <p:ph type="body" idx="1"/>
          </p:nvPr>
        </p:nvSpPr>
        <p:spPr>
          <a:xfrm>
            <a:off x="467544" y="1340768"/>
            <a:ext cx="8047806" cy="483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Font typeface="Open Sans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sk-SK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Kedy je povinná písomná forma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 niektoré zmluvné typy (napr. zmluva o predaji podniku a pod.) 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 určite jednostranné úkony (napr. uznanie záväzku a pod.)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 niektoré zmluvné dojednania (napr. zmluvná pokuta)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 jedna zo zmluvných strán prejaví vôľu písomnej formy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200"/>
              <a:buNone/>
            </a:pP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752" y="2341043"/>
            <a:ext cx="3664103" cy="518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5375" y="6046400"/>
            <a:ext cx="2023501" cy="4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lang="sk-SK" b="1">
                <a:solidFill>
                  <a:schemeClr val="dk1"/>
                </a:solidFill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r>
              <a:rPr lang="sk-SK" sz="3200" b="1" i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 ako uzavrieť zmluvu s maximálnou právnou ochranou pre podnikateľa</a:t>
            </a:r>
            <a:br>
              <a:rPr lang="sk-SK" sz="5400" b="1" i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5400" b="1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body" idx="1"/>
          </p:nvPr>
        </p:nvSpPr>
        <p:spPr>
          <a:xfrm>
            <a:off x="467544" y="1340768"/>
            <a:ext cx="8047806" cy="483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Font typeface="Open Sans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Odporúčaný postup pri uzatváraní zmluvy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355C"/>
              </a:buClr>
              <a:buSzPts val="2000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Rokovanie (písomné / ústne)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Návrh zmluvy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(Protinávrh/Rokovanie)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Prijatie návrhu zmluvy (prijatie protinávrhu)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sk-S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Uzavretie zmluvy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200"/>
              <a:buNone/>
            </a:pP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375" y="6046400"/>
            <a:ext cx="2023501" cy="4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 Black"/>
              <a:buNone/>
            </a:pPr>
            <a:br>
              <a:rPr lang="sk-SK" b="1">
                <a:solidFill>
                  <a:schemeClr val="dk1"/>
                </a:solidFill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br>
              <a:rPr lang="sk-SK" sz="2800" b="1">
                <a:latin typeface="Arial"/>
                <a:ea typeface="Arial"/>
                <a:cs typeface="Arial"/>
                <a:sym typeface="Arial"/>
              </a:rPr>
            </a:br>
            <a:r>
              <a:rPr lang="sk-SK" sz="3200" b="1" i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 ako uzavrieť zmluvu s maximálnou právnou ochranou pre podnikateľa</a:t>
            </a:r>
            <a:br>
              <a:rPr lang="sk-SK" sz="5400" b="1" i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2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5400" b="1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sk-SK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9"/>
          <p:cNvSpPr txBox="1">
            <a:spLocks noGrp="1"/>
          </p:cNvSpPr>
          <p:nvPr>
            <p:ph type="body" idx="1"/>
          </p:nvPr>
        </p:nvSpPr>
        <p:spPr>
          <a:xfrm>
            <a:off x="467544" y="1340768"/>
            <a:ext cx="8047806" cy="483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Rokovanie o uzavretí zmluvy (§ 269 a nasl. Obchodný zákonník)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ak písomne uzavretá zmluva obsahuje ustanovenie, že sa môže meniť alebo zrušiť iba dohodou strán v písomnej forme, môže sa zmluva </a:t>
            </a:r>
            <a:r>
              <a:rPr lang="sk-SK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meniť alebo zrušiť iba písomne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časť obsahu zmluvy možno určiť aj </a:t>
            </a:r>
            <a:r>
              <a:rPr lang="sk-SK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odkazom na všeobecné obchodné podmienky </a:t>
            </a: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...., ktoré sú stranám uzavierajúcim zmluvu známe alebo k návrhu priložené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odchylné dojednania v zmluve </a:t>
            </a:r>
            <a:r>
              <a:rPr lang="sk-SK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majú prednosť </a:t>
            </a: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 znením obchodných podmienok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1800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na uzavretie zmluvy možno použiť </a:t>
            </a:r>
            <a:r>
              <a:rPr lang="sk-SK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zmluvné formuláre </a:t>
            </a:r>
            <a:r>
              <a:rPr lang="sk-S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používané v obchodnom styku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55C"/>
              </a:buClr>
              <a:buSzPts val="2200"/>
              <a:buNone/>
            </a:pP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375" y="6046400"/>
            <a:ext cx="2023501" cy="4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1448</Words>
  <Application>Microsoft Office PowerPoint</Application>
  <PresentationFormat>Prezentácia na obrazovke (4:3)</PresentationFormat>
  <Paragraphs>139</Paragraphs>
  <Slides>16</Slides>
  <Notes>16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Poppins Black</vt:lpstr>
      <vt:lpstr>Open Sans</vt:lpstr>
      <vt:lpstr>Arial</vt:lpstr>
      <vt:lpstr>Times New Roman</vt:lpstr>
      <vt:lpstr>Office Theme</vt:lpstr>
      <vt:lpstr>II. Podnikateľské zručnosti: Postup ako uzavrieť obchodnú zmluvu s maximálnou ochranou </vt:lpstr>
      <vt:lpstr>       Postup ako uzavrieť zmluvu s maximálnou právnou ochranou pre podnikateľa      </vt:lpstr>
      <vt:lpstr>       Postup ako uzavrieť zmluvu s maximálnou právnou ochranou pre podnikateľa      </vt:lpstr>
      <vt:lpstr>       Postup ako uzavrieť zmluvu s maximálnou právnou ochranou pre podnikateľa      </vt:lpstr>
      <vt:lpstr>       Postup ako uzavrieť zmluvu s maximálnou právnou ochranou pre podnikateľa      </vt:lpstr>
      <vt:lpstr>       Postup ako uzavrieť zmluvu s maximálnou právnou ochranou pre podnikateľa      </vt:lpstr>
      <vt:lpstr>       Postup ako uzavrieť zmluvu s maximálnou právnou ochranou pre podnikateľa      </vt:lpstr>
      <vt:lpstr>       Postup ako uzavrieť zmluvu s maximálnou právnou ochranou pre podnikateľa      </vt:lpstr>
      <vt:lpstr>       Postup ako uzavrieť zmluvu s maximálnou právnou ochranou pre podnikateľa      </vt:lpstr>
      <vt:lpstr>       Postup ako uzavrieť zmluvu s maximálnou právnou ochranou pre podnikateľa      </vt:lpstr>
      <vt:lpstr>       Postup ako uzavrieť zmluvu s maximálnou právnou ochranou pre podnikateľa      </vt:lpstr>
      <vt:lpstr>       Postup ako uzavrieť zmluvu s maximálnou právnou ochranou pre podnikateľa      </vt:lpstr>
      <vt:lpstr>       Postup ako uzavrieť zmluvu s maximálnou právnou ochranou pre podnikateľa      </vt:lpstr>
      <vt:lpstr>       Postup ako uzavrieť zmluvu s maximálnou právnou ochranou pre podnikateľa      </vt:lpstr>
      <vt:lpstr>       Použité právne predpisy       </vt:lpstr>
      <vt:lpstr>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Podnikateľské zručnosti: Postup ako uzavrieť obchodnú zmluvu s maximálnou ochranou </dc:title>
  <dc:creator>Jozef Lukajka</dc:creator>
  <cp:lastModifiedBy>Jozef Lukajka</cp:lastModifiedBy>
  <cp:revision>1</cp:revision>
  <dcterms:created xsi:type="dcterms:W3CDTF">2020-09-29T04:12:36Z</dcterms:created>
  <dcterms:modified xsi:type="dcterms:W3CDTF">2023-03-06T20:43:50Z</dcterms:modified>
</cp:coreProperties>
</file>