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6858000" cx="9144000"/>
  <p:notesSz cx="6858000" cy="9144000"/>
  <p:embeddedFontLst>
    <p:embeddedFont>
      <p:font typeface="Poppins Black"/>
      <p:bold r:id="rId25"/>
      <p:boldItalic r:id="rId26"/>
    </p:embeddedFont>
    <p:embeddedFont>
      <p:font typeface="Open Sans"/>
      <p:regular r:id="rId27"/>
      <p:bold r:id="rId28"/>
      <p:italic r:id="rId29"/>
      <p:boldItalic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PoppinsBlack-boldItalic.fntdata"/><Relationship Id="rId25" Type="http://schemas.openxmlformats.org/officeDocument/2006/relationships/font" Target="fonts/PoppinsBlack-bold.fntdata"/><Relationship Id="rId28" Type="http://schemas.openxmlformats.org/officeDocument/2006/relationships/font" Target="fonts/OpenSans-bold.fntdata"/><Relationship Id="rId27" Type="http://schemas.openxmlformats.org/officeDocument/2006/relationships/font" Target="fonts/OpenSans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OpenSans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0" Type="http://schemas.openxmlformats.org/officeDocument/2006/relationships/font" Target="fonts/OpenSans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9EE3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1D355C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1" type="ftr"/>
          </p:nvPr>
        </p:nvSpPr>
        <p:spPr>
          <a:xfrm>
            <a:off x="3028950" y="6311899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9EE3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1D355C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1" type="ftr"/>
          </p:nvPr>
        </p:nvSpPr>
        <p:spPr>
          <a:xfrm>
            <a:off x="3028950" y="6311899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9EE3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1D355C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1" type="ftr"/>
          </p:nvPr>
        </p:nvSpPr>
        <p:spPr>
          <a:xfrm>
            <a:off x="3028950" y="6311899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9EE3"/>
              </a:buClr>
              <a:buSzPts val="4500"/>
              <a:buFont typeface="Poppins Black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1D355C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21" name="Google Shape;21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1" type="ftr"/>
          </p:nvPr>
        </p:nvSpPr>
        <p:spPr>
          <a:xfrm>
            <a:off x="3028950" y="6311899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  <p:pic>
        <p:nvPicPr>
          <p:cNvPr id="24" name="Google Shape;24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27875" y="2591996"/>
            <a:ext cx="2287475" cy="3403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9EE3"/>
              </a:buClr>
              <a:buSzPts val="4500"/>
              <a:buFont typeface="Poppins Black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3028950" y="6311899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9EE3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1D355C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1D355C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1" type="ftr"/>
          </p:nvPr>
        </p:nvSpPr>
        <p:spPr>
          <a:xfrm>
            <a:off x="3028950" y="6311899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9EE3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1D355C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1" name="Google Shape;41;p6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1D355C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1D355C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3" name="Google Shape;43;p6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1D355C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1" type="ftr"/>
          </p:nvPr>
        </p:nvSpPr>
        <p:spPr>
          <a:xfrm>
            <a:off x="3028950" y="6311899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9EE3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1" type="ftr"/>
          </p:nvPr>
        </p:nvSpPr>
        <p:spPr>
          <a:xfrm>
            <a:off x="3028950" y="6311899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51" name="Google Shape;51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3028950" y="6311899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9EE3"/>
              </a:buClr>
              <a:buSzPts val="2400"/>
              <a:buFont typeface="Poppins Black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1D355C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59" name="Google Shape;59;p9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1D355C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0" name="Google Shape;60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1" type="ftr"/>
          </p:nvPr>
        </p:nvSpPr>
        <p:spPr>
          <a:xfrm>
            <a:off x="3028950" y="6311899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9EE3"/>
              </a:buClr>
              <a:buSzPts val="2400"/>
              <a:buFont typeface="Poppins Black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0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1D355C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7" name="Google Shape;67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1" type="ftr"/>
          </p:nvPr>
        </p:nvSpPr>
        <p:spPr>
          <a:xfrm>
            <a:off x="3028950" y="6311899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69" name="Google Shape;69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9EE3"/>
              </a:buClr>
              <a:buSzPts val="3300"/>
              <a:buFont typeface="Poppins Black"/>
              <a:buNone/>
              <a:defRPr b="0" i="0" sz="3300" u="none" cap="none" strike="noStrike">
                <a:solidFill>
                  <a:srgbClr val="309EE3"/>
                </a:solidFill>
                <a:latin typeface="Poppins Black"/>
                <a:ea typeface="Poppins Black"/>
                <a:cs typeface="Poppins Black"/>
                <a:sym typeface="Poppins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1D355C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rgbClr val="1D355C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D355C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rgbClr val="1D355C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rgbClr val="1D355C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1D355C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rgbClr val="1D355C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  <p:pic>
        <p:nvPicPr>
          <p:cNvPr id="10" name="Google Shape;10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1726" y="6085523"/>
            <a:ext cx="1646017" cy="4174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 txBox="1"/>
          <p:nvPr/>
        </p:nvSpPr>
        <p:spPr>
          <a:xfrm>
            <a:off x="6156176" y="6222939"/>
            <a:ext cx="2454518" cy="253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1050"/>
              <a:buFont typeface="Poppins Black"/>
              <a:buNone/>
            </a:pPr>
            <a:r>
              <a:rPr b="0" i="0" lang="sk-SK" sz="1050" u="none" cap="none" strike="noStrike">
                <a:solidFill>
                  <a:srgbClr val="1D355C"/>
                </a:solidFill>
                <a:latin typeface="Poppins Black"/>
                <a:ea typeface="Poppins Black"/>
                <a:cs typeface="Poppins Black"/>
                <a:sym typeface="Poppins Black"/>
              </a:rPr>
              <a:t>www.</a:t>
            </a:r>
            <a:r>
              <a:rPr b="0" i="0" lang="sk-SK" sz="1050" u="none" cap="none" strike="noStrike">
                <a:solidFill>
                  <a:srgbClr val="309EE3"/>
                </a:solidFill>
                <a:latin typeface="Poppins Black"/>
                <a:ea typeface="Poppins Black"/>
                <a:cs typeface="Poppins Black"/>
                <a:sym typeface="Poppins Black"/>
              </a:rPr>
              <a:t>zodpovedny</a:t>
            </a:r>
            <a:r>
              <a:rPr b="0" i="0" lang="sk-SK" sz="1050" u="none" cap="none" strike="noStrike">
                <a:solidFill>
                  <a:srgbClr val="1D355C"/>
                </a:solidFill>
                <a:latin typeface="Poppins Black"/>
                <a:ea typeface="Poppins Black"/>
                <a:cs typeface="Poppins Black"/>
                <a:sym typeface="Poppins Black"/>
              </a:rPr>
              <a:t>podnikatel.sk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lukajka@aklp.sk" TargetMode="External"/><Relationship Id="rId4" Type="http://schemas.openxmlformats.org/officeDocument/2006/relationships/image" Target="../media/image5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Relationship Id="rId4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title"/>
          </p:nvPr>
        </p:nvSpPr>
        <p:spPr>
          <a:xfrm>
            <a:off x="467544" y="332656"/>
            <a:ext cx="8229600" cy="28083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5400"/>
              <a:buFont typeface="Times New Roman"/>
              <a:buNone/>
            </a:pPr>
            <a:r>
              <a:rPr b="1" i="0" lang="sk-SK" sz="54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Vymáhanie pohľadávok </a:t>
            </a:r>
            <a:r>
              <a:rPr b="1" i="0" lang="sk-SK" sz="36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zabezp</a:t>
            </a:r>
            <a:r>
              <a:rPr b="1" lang="sk-SK" sz="36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ečenie a spôsoby vymáhania</a:t>
            </a:r>
            <a:endParaRPr b="1" i="0" sz="360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" name="Google Shape;87;p13"/>
          <p:cNvSpPr txBox="1"/>
          <p:nvPr>
            <p:ph idx="1" type="body"/>
          </p:nvPr>
        </p:nvSpPr>
        <p:spPr>
          <a:xfrm>
            <a:off x="628650" y="1628800"/>
            <a:ext cx="7886700" cy="4639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1800"/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1D355C"/>
              </a:buClr>
              <a:buSzPts val="1800"/>
              <a:buNone/>
            </a:pPr>
            <a:r>
              <a:t/>
            </a:r>
            <a:endParaRPr sz="1800">
              <a:highlight>
                <a:srgbClr val="FFFF00"/>
              </a:highlight>
            </a:endParaRPr>
          </a:p>
          <a:p>
            <a:pPr indent="0" lvl="0" marL="0" rtl="0" algn="just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1D355C"/>
              </a:buClr>
              <a:buSzPts val="1800"/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1" lang="sk-SK" sz="1800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----------------------------------------------------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1800"/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57200" lvl="0" marL="4114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1" lang="sk-SK" sz="1800" cap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JUDr. Jozef Lukajka, PhD.</a:t>
            </a:r>
            <a:endParaRPr/>
          </a:p>
          <a:p>
            <a:pPr indent="457200" lvl="0" marL="4114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k-SK" sz="1800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riadiaci advokát</a:t>
            </a:r>
            <a:endParaRPr/>
          </a:p>
          <a:p>
            <a:pPr indent="457200" lvl="0" marL="4114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k-SK" sz="1800" u="sng" cap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lukajka@aklp.sk</a:t>
            </a:r>
            <a:r>
              <a:rPr lang="sk-SK" sz="1800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indent="-571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1800"/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1800"/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None/>
            </a:pPr>
            <a:r>
              <a:rPr b="1" lang="sk-SK" sz="18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Advokátska kancelária LUKAJKA &amp; PARTNERS s. r. o</a:t>
            </a:r>
            <a:r>
              <a:rPr lang="sk-SK" sz="18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sk-SK" sz="1800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www.aklp.sk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1D355C"/>
              </a:buClr>
              <a:buSzPts val="2100"/>
              <a:buNone/>
            </a:pPr>
            <a:r>
              <a:t/>
            </a:r>
            <a:endParaRPr/>
          </a:p>
        </p:txBody>
      </p:sp>
      <p:pic>
        <p:nvPicPr>
          <p:cNvPr id="88" name="Google Shape;8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54950" y="6061575"/>
            <a:ext cx="1823476" cy="39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2"/>
          <p:cNvSpPr txBox="1"/>
          <p:nvPr>
            <p:ph type="title"/>
          </p:nvPr>
        </p:nvSpPr>
        <p:spPr>
          <a:xfrm>
            <a:off x="467544" y="332656"/>
            <a:ext cx="8229600" cy="115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oppins Black"/>
              <a:buNone/>
            </a:pPr>
            <a:br>
              <a:rPr b="1" lang="sk-SK">
                <a:solidFill>
                  <a:schemeClr val="dk1"/>
                </a:solidFill>
              </a:rPr>
            </a:br>
            <a:br>
              <a:rPr b="1" lang="sk-SK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sk-SK" sz="36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Vymáhanie pohľadávok – zabezp</a:t>
            </a:r>
            <a:r>
              <a:rPr b="1" lang="sk-SK" sz="36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ečenie a spôsoby vymáhania</a:t>
            </a:r>
            <a:br>
              <a:rPr b="1" i="0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i="0" lang="sk-SK" sz="54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sk-SK" sz="28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54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b="1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1" name="Google Shape;151;p22"/>
          <p:cNvSpPr txBox="1"/>
          <p:nvPr>
            <p:ph idx="1" type="body"/>
          </p:nvPr>
        </p:nvSpPr>
        <p:spPr>
          <a:xfrm>
            <a:off x="628650" y="1484784"/>
            <a:ext cx="7886700" cy="4692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Nútený výkon exekučného titulu - Exekučné konanie</a:t>
            </a:r>
            <a:endParaRPr/>
          </a:p>
          <a:p>
            <a:pPr indent="0" lvl="0" marL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17145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-"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Návrh na vykonanie exekučného konania </a:t>
            </a:r>
            <a:endParaRPr/>
          </a:p>
          <a:p>
            <a:pPr indent="-171450" lvl="0" marL="17145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-"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Exekučné konanie  </a:t>
            </a:r>
            <a:endParaRPr/>
          </a:p>
          <a:p>
            <a:pPr indent="-171450" lvl="0" marL="17145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-"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Zastavenie exekučného konania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52" name="Google Shape;15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54950" y="6061575"/>
            <a:ext cx="1823476" cy="39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3"/>
          <p:cNvSpPr txBox="1"/>
          <p:nvPr>
            <p:ph type="title"/>
          </p:nvPr>
        </p:nvSpPr>
        <p:spPr>
          <a:xfrm>
            <a:off x="467544" y="332656"/>
            <a:ext cx="8229600" cy="115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oppins Black"/>
              <a:buNone/>
            </a:pPr>
            <a:br>
              <a:rPr b="1" lang="sk-SK">
                <a:solidFill>
                  <a:schemeClr val="dk1"/>
                </a:solidFill>
              </a:rPr>
            </a:br>
            <a:br>
              <a:rPr b="1" lang="sk-SK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sk-SK" sz="36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Vymáhanie pohľadávok – zabezp</a:t>
            </a:r>
            <a:r>
              <a:rPr b="1" lang="sk-SK" sz="36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ečenie a spôsoby vymáhania</a:t>
            </a:r>
            <a:br>
              <a:rPr b="1" i="0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i="0" lang="sk-SK" sz="54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sk-SK" sz="28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54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b="1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8" name="Google Shape;158;p23"/>
          <p:cNvSpPr txBox="1"/>
          <p:nvPr>
            <p:ph idx="1" type="body"/>
          </p:nvPr>
        </p:nvSpPr>
        <p:spPr>
          <a:xfrm>
            <a:off x="628650" y="1484784"/>
            <a:ext cx="7886700" cy="4692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Motivácia k mimosúdnemu urovnaniu v obchodných vzťahoch </a:t>
            </a:r>
            <a:endParaRPr/>
          </a:p>
          <a:p>
            <a:pPr indent="0" lvl="0" marL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zachovanie obchodného vzťahu,</a:t>
            </a:r>
            <a:endParaRPr/>
          </a:p>
          <a:p>
            <a:pPr indent="0" lvl="0" marL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časová náročnosť súdneho konania, </a:t>
            </a:r>
            <a:endParaRPr/>
          </a:p>
          <a:p>
            <a:pPr indent="0" lvl="0" marL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finančná náročnosť súdneho konania</a:t>
            </a:r>
            <a:endParaRPr/>
          </a:p>
          <a:p>
            <a:pPr indent="0" lvl="0" marL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vymožiteľnosť súdnych rozhodnutí (konkurz dlžníka a pod.)</a:t>
            </a:r>
            <a:endParaRPr/>
          </a:p>
          <a:p>
            <a:pPr indent="0" lvl="0" marL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zachovanie dobrého obchodného mena</a:t>
            </a:r>
            <a:endParaRPr b="1"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59" name="Google Shape;15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54950" y="6061575"/>
            <a:ext cx="1823476" cy="39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4"/>
          <p:cNvSpPr txBox="1"/>
          <p:nvPr>
            <p:ph type="title"/>
          </p:nvPr>
        </p:nvSpPr>
        <p:spPr>
          <a:xfrm>
            <a:off x="467544" y="332656"/>
            <a:ext cx="8229600" cy="115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oppins Black"/>
              <a:buNone/>
            </a:pPr>
            <a:br>
              <a:rPr b="1" lang="sk-SK">
                <a:solidFill>
                  <a:schemeClr val="dk1"/>
                </a:solidFill>
              </a:rPr>
            </a:br>
            <a:br>
              <a:rPr b="1" lang="sk-SK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sk-SK" sz="36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Vymáhanie pohľadávok – zabezp</a:t>
            </a:r>
            <a:r>
              <a:rPr b="1" lang="sk-SK" sz="36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ečenie a spôsoby vymáhania</a:t>
            </a:r>
            <a:br>
              <a:rPr b="1" i="0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i="0" lang="sk-SK" sz="54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sk-SK" sz="28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54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b="1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5" name="Google Shape;165;p24"/>
          <p:cNvSpPr txBox="1"/>
          <p:nvPr>
            <p:ph idx="1" type="body"/>
          </p:nvPr>
        </p:nvSpPr>
        <p:spPr>
          <a:xfrm>
            <a:off x="628650" y="1484784"/>
            <a:ext cx="7886700" cy="4692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sk-SK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Odporúčaný postup pri vymáhaní pohľadávky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b="1"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posúdenie</a:t>
            </a: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nároku, zmluvnej pokuty, úroku z omeškania, škody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pokus o zmier s možnosťami </a:t>
            </a:r>
            <a:r>
              <a:rPr lang="sk-SK" sz="20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urovnania sporu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mimosúdne vyjednávanie (</a:t>
            </a:r>
            <a:r>
              <a:rPr b="1"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rokovanie</a:t>
            </a: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 mimosúdnej dohode)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návrh na vydanie platobného rozkazu / žaloba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b="1" lang="sk-SK" sz="20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súdne</a:t>
            </a: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konanie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b="1" lang="sk-SK" sz="20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exekučné</a:t>
            </a: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konanie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 trestnom konaní tzv. </a:t>
            </a:r>
            <a:r>
              <a:rPr b="1"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adhézne konanie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6" name="Google Shape;166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54950" y="6061575"/>
            <a:ext cx="1823476" cy="39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5"/>
          <p:cNvSpPr txBox="1"/>
          <p:nvPr>
            <p:ph type="title"/>
          </p:nvPr>
        </p:nvSpPr>
        <p:spPr>
          <a:xfrm>
            <a:off x="467544" y="332656"/>
            <a:ext cx="8229600" cy="115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oppins Black"/>
              <a:buNone/>
            </a:pPr>
            <a:br>
              <a:rPr b="1" lang="sk-SK">
                <a:solidFill>
                  <a:schemeClr val="dk1"/>
                </a:solidFill>
              </a:rPr>
            </a:br>
            <a:br>
              <a:rPr b="1" lang="sk-SK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sk-SK" sz="36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Vymáhanie pohľadávok – zabezp</a:t>
            </a:r>
            <a:r>
              <a:rPr b="1" lang="sk-SK" sz="36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ečenie a spôsoby vymáhania</a:t>
            </a:r>
            <a:br>
              <a:rPr b="1" i="0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i="0" lang="sk-SK" sz="54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sk-SK" sz="28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54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b="1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2" name="Google Shape;172;p25"/>
          <p:cNvSpPr txBox="1"/>
          <p:nvPr>
            <p:ph idx="1" type="body"/>
          </p:nvPr>
        </p:nvSpPr>
        <p:spPr>
          <a:xfrm>
            <a:off x="628650" y="1484784"/>
            <a:ext cx="7886700" cy="4692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Odporúčané náležitosti podaní pri vymáhaní </a:t>
            </a:r>
            <a:endParaRPr/>
          </a:p>
          <a:p>
            <a:pPr indent="0" lvl="0" marL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b="1"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Identifikácia</a:t>
            </a: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zmluvných strán, </a:t>
            </a:r>
            <a:endParaRPr/>
          </a:p>
          <a:p>
            <a:pPr indent="0" lvl="0" marL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Stručné </a:t>
            </a:r>
            <a:r>
              <a:rPr b="1"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zhodnotenie</a:t>
            </a: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stavu, </a:t>
            </a:r>
            <a:endParaRPr/>
          </a:p>
          <a:p>
            <a:pPr indent="0" lvl="0" marL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Lehota na </a:t>
            </a:r>
            <a:r>
              <a:rPr b="1"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dodatočné splnenie </a:t>
            </a: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povinnosti </a:t>
            </a:r>
            <a:endParaRPr/>
          </a:p>
          <a:p>
            <a:pPr indent="0" lvl="0" marL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b="1" lang="sk-SK" sz="20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Možnosti</a:t>
            </a: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urovnania – upustenie od vymáhania úrokov, pokuty a pod.</a:t>
            </a:r>
            <a:endParaRPr/>
          </a:p>
          <a:p>
            <a:pPr indent="0" lvl="0" marL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Upozornenie na následky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C00000"/>
              </a:buClr>
              <a:buSzPts val="2000"/>
              <a:buNone/>
            </a:pPr>
            <a:r>
              <a:rPr lang="sk-SK" sz="20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Pozor</a:t>
            </a: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na konanie s trestnými následkami (vyhrážanie, nátlak, podvod a pod.)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73" name="Google Shape;17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54950" y="6061575"/>
            <a:ext cx="1823476" cy="39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6"/>
          <p:cNvSpPr txBox="1"/>
          <p:nvPr>
            <p:ph type="title"/>
          </p:nvPr>
        </p:nvSpPr>
        <p:spPr>
          <a:xfrm>
            <a:off x="467544" y="332656"/>
            <a:ext cx="8229600" cy="115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oppins Black"/>
              <a:buNone/>
            </a:pPr>
            <a:br>
              <a:rPr b="1" lang="sk-SK">
                <a:solidFill>
                  <a:schemeClr val="dk1"/>
                </a:solidFill>
              </a:rPr>
            </a:br>
            <a:br>
              <a:rPr b="1" lang="sk-SK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sk-SK" sz="36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Vymáhanie pohľadávok – zabezp</a:t>
            </a:r>
            <a:r>
              <a:rPr b="1" lang="sk-SK" sz="36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ečenie a spôsoby vymáhania</a:t>
            </a:r>
            <a:br>
              <a:rPr b="1" i="0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i="0" lang="sk-SK" sz="54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sk-SK" sz="28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54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b="1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9" name="Google Shape;179;p26"/>
          <p:cNvSpPr txBox="1"/>
          <p:nvPr>
            <p:ph idx="1" type="body"/>
          </p:nvPr>
        </p:nvSpPr>
        <p:spPr>
          <a:xfrm>
            <a:off x="628650" y="1484784"/>
            <a:ext cx="7886700" cy="4692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Dohoda o urovnaní podľa § 585 a nasl. Občianskeho zákonníka</a:t>
            </a:r>
            <a:endParaRPr/>
          </a:p>
          <a:p>
            <a:pPr indent="-171450" lvl="0" marL="1714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-"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kedy je možné dohodu uzavrieť</a:t>
            </a:r>
            <a:endParaRPr/>
          </a:p>
          <a:p>
            <a:pPr indent="-171450" lvl="0" marL="1714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-"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náležitosti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Splátkový kalendár podľa § 565 Občianskeho zákonníka</a:t>
            </a:r>
            <a:endParaRPr/>
          </a:p>
          <a:p>
            <a:pPr indent="-171450" lvl="0" marL="1714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-"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veriteľ môže žiadať o zaplatenie celej pohľadávky pre nesplnenie niektorej splátky, len ak to bolo dohodnuté alebo v rozhodnutí určené. Toto právo však môže veriteľ použiť </a:t>
            </a:r>
            <a:r>
              <a:rPr lang="sk-SK" sz="20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najneskôr do splatnosti </a:t>
            </a: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najbližšie nasledujúcej splátky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Upomínacie konanie podľa zákon č. 307/2016 Z. z. o upomínacom konaní 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elektronické konanie o platobnom rozkaze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alternatíva klasického konania o platobnom rozkaze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80" name="Google Shape;180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54950" y="6061575"/>
            <a:ext cx="1823476" cy="39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7"/>
          <p:cNvSpPr txBox="1"/>
          <p:nvPr>
            <p:ph type="title"/>
          </p:nvPr>
        </p:nvSpPr>
        <p:spPr>
          <a:xfrm>
            <a:off x="467544" y="332656"/>
            <a:ext cx="8229600" cy="115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oppins Black"/>
              <a:buNone/>
            </a:pPr>
            <a:br>
              <a:rPr b="1" lang="sk-SK">
                <a:solidFill>
                  <a:schemeClr val="dk1"/>
                </a:solidFill>
              </a:rPr>
            </a:br>
            <a:br>
              <a:rPr b="1" lang="sk-SK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sk-SK" sz="36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Vymáhanie pohľadávok – zabezp</a:t>
            </a:r>
            <a:r>
              <a:rPr b="1" lang="sk-SK" sz="36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ečenie a spôsoby vymáhania</a:t>
            </a:r>
            <a:br>
              <a:rPr b="1" i="0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i="0" lang="sk-SK" sz="54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sk-SK" sz="28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54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b="1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6" name="Google Shape;186;p27"/>
          <p:cNvSpPr txBox="1"/>
          <p:nvPr>
            <p:ph idx="1" type="body"/>
          </p:nvPr>
        </p:nvSpPr>
        <p:spPr>
          <a:xfrm>
            <a:off x="628650" y="1484784"/>
            <a:ext cx="7886700" cy="4692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b="1" lang="sk-SK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Upomínacie konanie podľa zákon č. 307/2016 Z. z. o upomínacom konaní 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1900"/>
              <a:buNone/>
            </a:pPr>
            <a:r>
              <a:t/>
            </a:r>
            <a:endParaRPr sz="1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1714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Char char="-"/>
            </a:pPr>
            <a:r>
              <a:rPr lang="sk-SK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formulárové konanie</a:t>
            </a:r>
            <a:endParaRPr/>
          </a:p>
          <a:p>
            <a:pPr indent="-171450" lvl="0" marL="1714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Char char="-"/>
            </a:pPr>
            <a:r>
              <a:rPr lang="sk-SK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výlučne peňažné nároky</a:t>
            </a:r>
            <a:endParaRPr/>
          </a:p>
          <a:p>
            <a:pPr indent="-171450" lvl="0" marL="1714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Char char="-"/>
            </a:pPr>
            <a:r>
              <a:rPr lang="sk-SK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príslušnosť </a:t>
            </a:r>
            <a:r>
              <a:rPr lang="sk-SK" sz="19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jediného súdu - Okresný súd Banská Bystrica</a:t>
            </a:r>
            <a:endParaRPr/>
          </a:p>
          <a:p>
            <a:pPr indent="-171450" lvl="0" marL="1714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Char char="-"/>
            </a:pPr>
            <a:r>
              <a:rPr lang="sk-SK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zákon stanovuje konkrétne </a:t>
            </a:r>
            <a:r>
              <a:rPr b="1" lang="sk-SK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prípady neprípustnosti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sk-SK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(napr. žalobca nemá aktivovanú elektronickú schránku, nárok je v zjavnom rozpore s právnymi predpismi a pod.)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sk-SK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súdny poplatok sa </a:t>
            </a:r>
            <a:r>
              <a:rPr lang="sk-SK" sz="19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znižuje o 50 % </a:t>
            </a:r>
            <a:r>
              <a:rPr lang="sk-SK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 porovnaní so štandardným súdnym konaním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sk-SK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súd vydá platobný rozkaz najneskôr do </a:t>
            </a:r>
            <a:r>
              <a:rPr lang="sk-SK" sz="19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 pracovných dní </a:t>
            </a:r>
            <a:r>
              <a:rPr lang="sk-SK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od splnenia podmienok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sk-SK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v platobnom rozkaze uloží, aby do 15 dní zaplatil žalobcovi dlžnú sumu + trovy konania alebo aby v tej istej lehote podal odpor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87" name="Google Shape;18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54950" y="6061575"/>
            <a:ext cx="1823476" cy="39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8"/>
          <p:cNvSpPr txBox="1"/>
          <p:nvPr>
            <p:ph type="title"/>
          </p:nvPr>
        </p:nvSpPr>
        <p:spPr>
          <a:xfrm>
            <a:off x="467544" y="332656"/>
            <a:ext cx="8229600" cy="115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oppins Black"/>
              <a:buNone/>
            </a:pPr>
            <a:br>
              <a:rPr b="1" lang="sk-SK">
                <a:solidFill>
                  <a:schemeClr val="dk1"/>
                </a:solidFill>
              </a:rPr>
            </a:br>
            <a:br>
              <a:rPr b="1" lang="sk-SK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sk-SK" sz="36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Vymáhanie pohľadávok – zabezp</a:t>
            </a:r>
            <a:r>
              <a:rPr b="1" lang="sk-SK" sz="36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ečenie a spôsoby vymáhania</a:t>
            </a:r>
            <a:br>
              <a:rPr b="1" i="0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i="0" lang="sk-SK" sz="54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sk-SK" sz="28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54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b="1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3" name="Google Shape;193;p28"/>
          <p:cNvSpPr txBox="1"/>
          <p:nvPr>
            <p:ph idx="1" type="body"/>
          </p:nvPr>
        </p:nvSpPr>
        <p:spPr>
          <a:xfrm>
            <a:off x="628650" y="1484784"/>
            <a:ext cx="7886700" cy="4692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Exekučné konanie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Exekučný titul - vykonateľné rozhodnutie súdu, ak priznáva právo, zaväzuje k povinnosti alebo </a:t>
            </a:r>
            <a:r>
              <a:rPr lang="sk-SK" sz="20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postihuje majetok </a:t>
            </a: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(§ 45 ods. 1 Exekučného poriadku)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b="1"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rozhodnutie</a:t>
            </a: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inštitúcie, notárska </a:t>
            </a:r>
            <a:r>
              <a:rPr b="1"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zápisnica</a:t>
            </a: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rozhodnutie o </a:t>
            </a:r>
            <a:r>
              <a:rPr b="1"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dedičstve</a:t>
            </a: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vykonateľné rozhodnutie orgánu verejnej správy atď.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None/>
            </a:pPr>
            <a:r>
              <a:rPr b="1" lang="sk-SK" sz="20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Podanie</a:t>
            </a:r>
            <a:r>
              <a:rPr b="1"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návrhu na vykonanie exekúcie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navrhovateľ vo vlastnom mene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prostredníctvom advokáta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prostredníctvom exekútora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94" name="Google Shape;194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54950" y="6061575"/>
            <a:ext cx="1823476" cy="39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9"/>
          <p:cNvSpPr txBox="1"/>
          <p:nvPr>
            <p:ph type="title"/>
          </p:nvPr>
        </p:nvSpPr>
        <p:spPr>
          <a:xfrm>
            <a:off x="467544" y="332656"/>
            <a:ext cx="8229600" cy="115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oppins Black"/>
              <a:buNone/>
            </a:pPr>
            <a:br>
              <a:rPr b="1" lang="sk-SK">
                <a:solidFill>
                  <a:schemeClr val="dk1"/>
                </a:solidFill>
              </a:rPr>
            </a:br>
            <a:br>
              <a:rPr b="1" lang="sk-SK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sk-SK" sz="36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Vymáhanie pohľadávok – zabezp</a:t>
            </a:r>
            <a:r>
              <a:rPr b="1" lang="sk-SK" sz="36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ečenie a spôsoby vymáhania</a:t>
            </a:r>
            <a:br>
              <a:rPr b="1" i="0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i="0" lang="sk-SK" sz="54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sk-SK" sz="28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54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b="1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0" name="Google Shape;200;p29"/>
          <p:cNvSpPr txBox="1"/>
          <p:nvPr>
            <p:ph idx="1" type="body"/>
          </p:nvPr>
        </p:nvSpPr>
        <p:spPr>
          <a:xfrm>
            <a:off x="628650" y="1484784"/>
            <a:ext cx="7886700" cy="4692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sk-SK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Exekučné konanie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návrh sa podáva </a:t>
            </a:r>
            <a:r>
              <a:rPr lang="sk-SK" sz="20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výlučne elektronicky</a:t>
            </a:r>
            <a:endParaRPr/>
          </a:p>
          <a:p>
            <a:pPr indent="-44450" lvl="0" marL="1714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príslušným súdom je Okresný súd Banská Bystrica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cez portál ministerstva spravodlivosti e-Žaloby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b="1" lang="sk-SK" sz="20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poverenie súdnemu exekútorovi </a:t>
            </a: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náhodným spôsobom prostredníctvom okresného súdu v Banskej Bystrici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lehota na poverenie a výber súdneho exekútora je 15 dní od podania návrhu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01" name="Google Shape;201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54950" y="6061575"/>
            <a:ext cx="1823476" cy="39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/>
          <p:nvPr>
            <p:ph type="title"/>
          </p:nvPr>
        </p:nvSpPr>
        <p:spPr>
          <a:xfrm>
            <a:off x="467544" y="332656"/>
            <a:ext cx="8229600" cy="115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oppins Black"/>
              <a:buNone/>
            </a:pPr>
            <a:br>
              <a:rPr b="1" lang="sk-SK">
                <a:solidFill>
                  <a:schemeClr val="dk1"/>
                </a:solidFill>
              </a:rPr>
            </a:br>
            <a:br>
              <a:rPr b="1" lang="sk-SK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sk-SK" sz="36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Vymáhanie pohľadávok – zabezp</a:t>
            </a:r>
            <a:r>
              <a:rPr b="1" lang="sk-SK" sz="36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ečenie a spôsoby vymáhania</a:t>
            </a:r>
            <a:br>
              <a:rPr b="1" i="0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i="0" lang="sk-SK" sz="54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sk-SK" sz="28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54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b="1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7" name="Google Shape;207;p30"/>
          <p:cNvSpPr txBox="1"/>
          <p:nvPr>
            <p:ph idx="1" type="body"/>
          </p:nvPr>
        </p:nvSpPr>
        <p:spPr>
          <a:xfrm>
            <a:off x="628650" y="1484784"/>
            <a:ext cx="7886700" cy="4692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Spôsoby vykonávania exekúcie podľa § 63 ods. 1 Exekučného poriadku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a) zrážkami zo mzdy a z iných príjmov,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b) prikázaním pohľadávky,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c) predajom hnuteľných vecí,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d) predajom cenných papierov,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e) predajom nehnuteľnosti,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f) predajom podniku,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g) príkazom na zadržanie vodičského preukazu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08" name="Google Shape;208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54950" y="6061575"/>
            <a:ext cx="1823476" cy="39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1"/>
          <p:cNvSpPr txBox="1"/>
          <p:nvPr>
            <p:ph type="title"/>
          </p:nvPr>
        </p:nvSpPr>
        <p:spPr>
          <a:xfrm>
            <a:off x="467544" y="332656"/>
            <a:ext cx="8229600" cy="115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oppins Black"/>
              <a:buNone/>
            </a:pPr>
            <a:br>
              <a:rPr b="1" lang="sk-SK">
                <a:solidFill>
                  <a:schemeClr val="dk1"/>
                </a:solidFill>
              </a:rPr>
            </a:br>
            <a:br>
              <a:rPr b="1" lang="sk-SK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sk-SK" sz="36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Vymáhanie pohľadávok – zabezp</a:t>
            </a:r>
            <a:r>
              <a:rPr b="1" lang="sk-SK" sz="36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ečenie a spôsoby vymáhania</a:t>
            </a:r>
            <a:br>
              <a:rPr b="1" i="0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i="0" lang="sk-SK" sz="54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sk-SK" sz="28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54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b="1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4" name="Google Shape;214;p31"/>
          <p:cNvSpPr txBox="1"/>
          <p:nvPr>
            <p:ph idx="1" type="body"/>
          </p:nvPr>
        </p:nvSpPr>
        <p:spPr>
          <a:xfrm>
            <a:off x="628650" y="1484784"/>
            <a:ext cx="7886700" cy="4692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Kedy sa exekučné konanie zastavuje </a:t>
            </a:r>
            <a:endParaRPr/>
          </a:p>
          <a:p>
            <a:pPr indent="0" lvl="0" marL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pri exekúcii vedenej </a:t>
            </a:r>
            <a:r>
              <a:rPr b="1"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 majetok právnickej osoby </a:t>
            </a: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 </a:t>
            </a:r>
            <a:r>
              <a:rPr lang="sk-SK" sz="20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30 mesiacov </a:t>
            </a: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od začatia exekúcie alebo od posledného zexekvovania majetku nepodarilo zistiť majetok alebo príjmy, ktoré by mohli byť postihnuté exekúciou a ktoré by stačili aspoň na úhradu trov exekútora </a:t>
            </a:r>
            <a:endParaRPr/>
          </a:p>
          <a:p>
            <a:pPr indent="0" lvl="0" marL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pri exekúcii vedenej </a:t>
            </a:r>
            <a:r>
              <a:rPr b="1"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 majetok fyzickej osoby </a:t>
            </a: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 </a:t>
            </a:r>
            <a:r>
              <a:rPr lang="sk-SK" sz="20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piatich rokov </a:t>
            </a: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od začatia exekúcie alebo od posledného zexekvovania majetku nepodarilo zistiť majetok alebo príjmy, ktoré by mohli byť postihnuté exekúciou a ktoré by stačili aspoň na úhradu trov exekútora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15" name="Google Shape;215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54950" y="6061575"/>
            <a:ext cx="1823476" cy="39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>
            <p:ph type="title"/>
          </p:nvPr>
        </p:nvSpPr>
        <p:spPr>
          <a:xfrm>
            <a:off x="467544" y="332656"/>
            <a:ext cx="8229600" cy="115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oppins Black"/>
              <a:buNone/>
            </a:pPr>
            <a:br>
              <a:rPr b="1" lang="sk-SK">
                <a:solidFill>
                  <a:schemeClr val="dk1"/>
                </a:solidFill>
              </a:rPr>
            </a:br>
            <a:br>
              <a:rPr b="1" lang="sk-SK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sk-SK" sz="36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Vymáhanie pohľadávok – zabezp</a:t>
            </a:r>
            <a:r>
              <a:rPr b="1" lang="sk-SK" sz="36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ečenie a spôsoby vymáhania</a:t>
            </a:r>
            <a:br>
              <a:rPr b="1" i="0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i="0" lang="sk-SK" sz="54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sk-SK" sz="28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54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b="1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14"/>
          <p:cNvSpPr txBox="1"/>
          <p:nvPr>
            <p:ph idx="1" type="body"/>
          </p:nvPr>
        </p:nvSpPr>
        <p:spPr>
          <a:xfrm>
            <a:off x="628650" y="1484784"/>
            <a:ext cx="7886700" cy="4692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Overovanie</a:t>
            </a: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obchodného partnera/zákazníka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Zabezpečenie</a:t>
            </a: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pohľadávok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Výhrada</a:t>
            </a: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vlastníckeho práva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None/>
            </a:pPr>
            <a:r>
              <a:rPr b="1" lang="sk-SK" sz="20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Vymáhanie pohľadávky</a:t>
            </a:r>
            <a:endParaRPr/>
          </a:p>
          <a:p>
            <a:pPr indent="-171450" lvl="0" marL="17145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-"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pred súdnym konaním</a:t>
            </a:r>
            <a:endParaRPr/>
          </a:p>
          <a:p>
            <a:pPr indent="-171450" lvl="0" marL="17145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-"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počas súdneho konania</a:t>
            </a:r>
            <a:endParaRPr/>
          </a:p>
          <a:p>
            <a:pPr indent="-171450" lvl="0" marL="17145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-"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súdnym konaním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Odporúčaný postup vymáhania pohľadávky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Splátkovy kalendár a uznanie záväzku </a:t>
            </a:r>
            <a:endParaRPr/>
          </a:p>
        </p:txBody>
      </p:sp>
      <p:pic>
        <p:nvPicPr>
          <p:cNvPr id="95" name="Google Shape;95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80112" y="1196752"/>
            <a:ext cx="2342168" cy="3312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54950" y="6061575"/>
            <a:ext cx="1823476" cy="39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/>
          <p:nvPr>
            <p:ph type="title"/>
          </p:nvPr>
        </p:nvSpPr>
        <p:spPr>
          <a:xfrm>
            <a:off x="467544" y="332656"/>
            <a:ext cx="8229600" cy="115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oppins Black"/>
              <a:buNone/>
            </a:pPr>
            <a:br>
              <a:rPr b="1" lang="sk-SK">
                <a:solidFill>
                  <a:schemeClr val="dk1"/>
                </a:solidFill>
              </a:rPr>
            </a:br>
            <a:br>
              <a:rPr b="1" lang="sk-SK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sk-SK" sz="36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Vymáhanie pohľadávok – zabezp</a:t>
            </a:r>
            <a:r>
              <a:rPr b="1" lang="sk-SK" sz="36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ečenie a spôsoby vymáhania</a:t>
            </a:r>
            <a:br>
              <a:rPr b="1" i="0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i="0" lang="sk-SK" sz="54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sk-SK" sz="28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54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b="1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2" name="Google Shape;102;p15"/>
          <p:cNvSpPr txBox="1"/>
          <p:nvPr>
            <p:ph idx="1" type="body"/>
          </p:nvPr>
        </p:nvSpPr>
        <p:spPr>
          <a:xfrm>
            <a:off x="628650" y="1484784"/>
            <a:ext cx="7886700" cy="4692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Ako overiť obchodného partnera/zákazníka (</a:t>
            </a:r>
            <a:r>
              <a:rPr b="1" lang="sk-SK" sz="20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počas celého zmluvného vzťahu</a:t>
            </a:r>
            <a:r>
              <a:rPr b="1"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  <a:p>
            <a:pPr indent="-44450" lvl="0" marL="17145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17145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-"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kontrola IČO, DIČ a IČ DPH v OR SR, ZRSR alebo cer portál finančnej správy</a:t>
            </a:r>
            <a:endParaRPr/>
          </a:p>
          <a:p>
            <a:pPr indent="-171450" lvl="0" marL="17145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-"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úhrada odvody a dane – webové stránky finančného riaditeľstva, Sociálna poisťovňa, Zdravotné poisťovne</a:t>
            </a:r>
            <a:endParaRPr/>
          </a:p>
          <a:p>
            <a:pPr indent="-171450" lvl="0" marL="17145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-"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exekúcie, dražby, konkurzy a reštrukturalizácie - Centrálny register exekúcií, Registri poverení na vykonanie exekúcie, Notársky centrálny register dražieb, Obchodný vestník</a:t>
            </a:r>
            <a:endParaRPr/>
          </a:p>
          <a:p>
            <a:pPr indent="-171450" lvl="0" marL="17145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-"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kataster nehnuteľností</a:t>
            </a:r>
            <a:endParaRPr/>
          </a:p>
          <a:p>
            <a:pPr indent="-171450" lvl="0" marL="17145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-"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register partnerov verejného sektora</a:t>
            </a:r>
            <a:endParaRPr/>
          </a:p>
          <a:p>
            <a:pPr indent="-44450" lvl="0" marL="17145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Font typeface="Open Sans"/>
              <a:buNone/>
            </a:pPr>
            <a:r>
              <a:t/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b="1"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3" name="Google Shape;10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54950" y="6061575"/>
            <a:ext cx="1823476" cy="39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>
            <p:ph type="title"/>
          </p:nvPr>
        </p:nvSpPr>
        <p:spPr>
          <a:xfrm>
            <a:off x="467544" y="332656"/>
            <a:ext cx="8229600" cy="115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oppins Black"/>
              <a:buNone/>
            </a:pPr>
            <a:br>
              <a:rPr b="1" lang="sk-SK">
                <a:solidFill>
                  <a:schemeClr val="dk1"/>
                </a:solidFill>
              </a:rPr>
            </a:br>
            <a:br>
              <a:rPr b="1" lang="sk-SK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sk-SK" sz="36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Vymáhanie pohľadávok – zabezp</a:t>
            </a:r>
            <a:r>
              <a:rPr b="1" lang="sk-SK" sz="36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ečenie a spôsoby vymáhania</a:t>
            </a:r>
            <a:br>
              <a:rPr b="1" i="0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i="0" lang="sk-SK" sz="54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sk-SK" sz="28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54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b="1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9" name="Google Shape;109;p16"/>
          <p:cNvSpPr txBox="1"/>
          <p:nvPr>
            <p:ph idx="1" type="body"/>
          </p:nvPr>
        </p:nvSpPr>
        <p:spPr>
          <a:xfrm>
            <a:off x="628650" y="1484784"/>
            <a:ext cx="7886700" cy="4692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ct val="100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sk-SK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Zabezpečenie pohľadávky je možné týmito inštitútmi </a:t>
            </a:r>
            <a:endParaRPr/>
          </a:p>
          <a:p>
            <a:pPr indent="-53975" lvl="0" marL="17145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ct val="100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Zmluvná pokuta podľa § 300 až 302 Obchodného zákonníka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Zmluvná pokuta podľa § 544 až 545a Občianskeho zákonníka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sk-SK" sz="20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Ručenie</a:t>
            </a: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podľa § 303 až 312 Obchodného zákonníka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sk-SK" sz="20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Ručenie</a:t>
            </a: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podľa § 546 až 550 Občianskeho zákonníka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Dohoda o zrážkach zo mzdy a z iných príjmov podľa §551 Občianskeho zákonníka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sk-SK" sz="20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Záložná zmluva </a:t>
            </a: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podľa § 552 Občianskeho zákonníka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Úrok z omeškania podľa § 369 ods. 1 Obchodného zákonníka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Zabezpečenie záväzkov </a:t>
            </a:r>
            <a:r>
              <a:rPr lang="sk-SK" sz="20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prevodom práva </a:t>
            </a: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podľa §553 až 553e Občianskeho zákonníka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Zabezpečovacie </a:t>
            </a:r>
            <a:r>
              <a:rPr lang="sk-SK" sz="20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postúpenie pohľadávky </a:t>
            </a: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podľa § 554 Občianskeho zákonníka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sk-SK" sz="20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Zábezpeka</a:t>
            </a: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podľa §555 až 557 Občianskeho zákonníka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Uznanie dlhu podľa § 558 Občianskeho zákonníka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Uznanie záväzku podľa § 323 Obchodného zákonníka</a:t>
            </a:r>
            <a:endParaRPr/>
          </a:p>
          <a:p>
            <a:pPr indent="-53975" lvl="0" marL="17145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ct val="100000"/>
              <a:buFont typeface="Open Sans"/>
              <a:buNone/>
            </a:pPr>
            <a:r>
              <a:t/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ct val="100000"/>
              <a:buNone/>
            </a:pPr>
            <a:r>
              <a:t/>
            </a:r>
            <a:endParaRPr b="1"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ct val="100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0" name="Google Shape;11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54950" y="6061575"/>
            <a:ext cx="1823476" cy="39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7"/>
          <p:cNvSpPr txBox="1"/>
          <p:nvPr>
            <p:ph type="title"/>
          </p:nvPr>
        </p:nvSpPr>
        <p:spPr>
          <a:xfrm>
            <a:off x="467544" y="332656"/>
            <a:ext cx="8229600" cy="115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oppins Black"/>
              <a:buNone/>
            </a:pPr>
            <a:br>
              <a:rPr b="1" lang="sk-SK">
                <a:solidFill>
                  <a:schemeClr val="dk1"/>
                </a:solidFill>
              </a:rPr>
            </a:br>
            <a:br>
              <a:rPr b="1" lang="sk-SK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sk-SK" sz="36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Vymáhanie pohľadávok – zabezp</a:t>
            </a:r>
            <a:r>
              <a:rPr b="1" lang="sk-SK" sz="36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ečenie a spôsoby vymáhania</a:t>
            </a:r>
            <a:br>
              <a:rPr b="1" i="0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i="0" lang="sk-SK" sz="54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sk-SK" sz="28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54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b="1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6" name="Google Shape;116;p17"/>
          <p:cNvSpPr txBox="1"/>
          <p:nvPr>
            <p:ph idx="1" type="body"/>
          </p:nvPr>
        </p:nvSpPr>
        <p:spPr>
          <a:xfrm>
            <a:off x="628650" y="1484784"/>
            <a:ext cx="7886700" cy="4692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sk-SK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Výhrada vlastníckeho práva </a:t>
            </a:r>
            <a:r>
              <a:rPr lang="sk-SK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upravená samostatne podľa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400"/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sk-SK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Obchodného zákonníka (§ 445)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400"/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sk-SK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Občianskeho zákonníka (§ 601)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b="1"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7" name="Google Shape;11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54950" y="6061575"/>
            <a:ext cx="1823476" cy="39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/>
          <p:nvPr>
            <p:ph type="title"/>
          </p:nvPr>
        </p:nvSpPr>
        <p:spPr>
          <a:xfrm>
            <a:off x="467544" y="332656"/>
            <a:ext cx="8229600" cy="115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oppins Black"/>
              <a:buNone/>
            </a:pPr>
            <a:br>
              <a:rPr b="1" lang="sk-SK">
                <a:solidFill>
                  <a:schemeClr val="dk1"/>
                </a:solidFill>
              </a:rPr>
            </a:br>
            <a:br>
              <a:rPr b="1" lang="sk-SK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sk-SK" sz="36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Vymáhanie pohľadávok – zabezp</a:t>
            </a:r>
            <a:r>
              <a:rPr b="1" lang="sk-SK" sz="36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ečenie a spôsoby vymáhania</a:t>
            </a:r>
            <a:br>
              <a:rPr b="1" i="0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i="0" lang="sk-SK" sz="54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sk-SK" sz="28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54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b="1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3" name="Google Shape;123;p18"/>
          <p:cNvSpPr txBox="1"/>
          <p:nvPr>
            <p:ph idx="1" type="body"/>
          </p:nvPr>
        </p:nvSpPr>
        <p:spPr>
          <a:xfrm>
            <a:off x="628650" y="1484784"/>
            <a:ext cx="7886700" cy="4692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None/>
            </a:pPr>
            <a:r>
              <a:rPr b="1" lang="sk-SK" sz="24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 etapy vymáhania pohľadávky 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Vymáhanie pohľadávky pred súdnym konaním</a:t>
            </a:r>
            <a:endParaRPr/>
          </a:p>
          <a:p>
            <a:pPr indent="-44450" lvl="0" marL="17145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Vymáhanie pohľadávky počas súdneho konania</a:t>
            </a:r>
            <a:endParaRPr/>
          </a:p>
          <a:p>
            <a:pPr indent="0" lvl="0" marL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Vymáhanie pohľadávky súdnym konaním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Nútený výkon exekučného titulu - Exekučné konanie</a:t>
            </a:r>
            <a:endParaRPr/>
          </a:p>
        </p:txBody>
      </p:sp>
      <p:pic>
        <p:nvPicPr>
          <p:cNvPr id="124" name="Google Shape;12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54950" y="6061575"/>
            <a:ext cx="1823476" cy="39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 txBox="1"/>
          <p:nvPr>
            <p:ph type="title"/>
          </p:nvPr>
        </p:nvSpPr>
        <p:spPr>
          <a:xfrm>
            <a:off x="467544" y="332656"/>
            <a:ext cx="8229600" cy="115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oppins Black"/>
              <a:buNone/>
            </a:pPr>
            <a:br>
              <a:rPr b="1" lang="sk-SK">
                <a:solidFill>
                  <a:schemeClr val="dk1"/>
                </a:solidFill>
              </a:rPr>
            </a:br>
            <a:br>
              <a:rPr b="1" lang="sk-SK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sk-SK" sz="36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Vymáhanie pohľadávok – zabezp</a:t>
            </a:r>
            <a:r>
              <a:rPr b="1" lang="sk-SK" sz="36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ečenie a spôsoby vymáhania</a:t>
            </a:r>
            <a:br>
              <a:rPr b="1" i="0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i="0" lang="sk-SK" sz="54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sk-SK" sz="28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54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b="1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0" name="Google Shape;130;p19"/>
          <p:cNvSpPr txBox="1"/>
          <p:nvPr>
            <p:ph idx="1" type="body"/>
          </p:nvPr>
        </p:nvSpPr>
        <p:spPr>
          <a:xfrm>
            <a:off x="628650" y="1484784"/>
            <a:ext cx="7886700" cy="4692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Vymáhanie pohľadávky pred súdnym konaním</a:t>
            </a:r>
            <a:endParaRPr/>
          </a:p>
          <a:p>
            <a:pPr indent="0" lvl="0" marL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17145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-"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Upomienky</a:t>
            </a:r>
            <a:endParaRPr/>
          </a:p>
          <a:p>
            <a:pPr indent="-171450" lvl="0" marL="17145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-"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Pokus o zmier</a:t>
            </a:r>
            <a:endParaRPr/>
          </a:p>
          <a:p>
            <a:pPr indent="-171450" lvl="0" marL="17145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-"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Posledná výzva pred podaním žaloby</a:t>
            </a:r>
            <a:endParaRPr/>
          </a:p>
          <a:p>
            <a:pPr indent="-171450" lvl="0" marL="17145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-"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Uznanie dlhu/záväzku a splátkový kalendár</a:t>
            </a:r>
            <a:endParaRPr/>
          </a:p>
          <a:p>
            <a:pPr indent="-44450" lvl="0" marL="17145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1" name="Google Shape;13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54950" y="6061575"/>
            <a:ext cx="1823476" cy="39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0"/>
          <p:cNvSpPr txBox="1"/>
          <p:nvPr>
            <p:ph type="title"/>
          </p:nvPr>
        </p:nvSpPr>
        <p:spPr>
          <a:xfrm>
            <a:off x="467544" y="332656"/>
            <a:ext cx="8229600" cy="115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oppins Black"/>
              <a:buNone/>
            </a:pPr>
            <a:br>
              <a:rPr b="1" lang="sk-SK">
                <a:solidFill>
                  <a:schemeClr val="dk1"/>
                </a:solidFill>
              </a:rPr>
            </a:br>
            <a:br>
              <a:rPr b="1" lang="sk-SK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sk-SK" sz="36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Vymáhanie pohľadávok – zabezp</a:t>
            </a:r>
            <a:r>
              <a:rPr b="1" lang="sk-SK" sz="36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ečenie a spôsoby vymáhania</a:t>
            </a:r>
            <a:br>
              <a:rPr b="1" i="0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i="0" lang="sk-SK" sz="54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sk-SK" sz="28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54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b="1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7" name="Google Shape;137;p20"/>
          <p:cNvSpPr txBox="1"/>
          <p:nvPr>
            <p:ph idx="1" type="body"/>
          </p:nvPr>
        </p:nvSpPr>
        <p:spPr>
          <a:xfrm>
            <a:off x="628650" y="1484784"/>
            <a:ext cx="7886700" cy="4692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4450" lvl="0" marL="17145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Vymáhanie pohľadávky počas súdneho konania</a:t>
            </a:r>
            <a:endParaRPr/>
          </a:p>
          <a:p>
            <a:pPr indent="0" lvl="0" marL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17145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-"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Dohoda o urovnaní</a:t>
            </a:r>
            <a:endParaRPr/>
          </a:p>
          <a:p>
            <a:pPr indent="-171450" lvl="0" marL="17145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-"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Splnenie záväzkov</a:t>
            </a:r>
            <a:endParaRPr/>
          </a:p>
          <a:p>
            <a:pPr indent="-171450" lvl="0" marL="17145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-"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Späťvzatie žaloby</a:t>
            </a:r>
            <a:endParaRPr/>
          </a:p>
          <a:p>
            <a:pPr indent="-44450" lvl="0" marL="17145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Font typeface="Open Sans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8" name="Google Shape;13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54950" y="6061575"/>
            <a:ext cx="1823476" cy="39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1"/>
          <p:cNvSpPr txBox="1"/>
          <p:nvPr>
            <p:ph type="title"/>
          </p:nvPr>
        </p:nvSpPr>
        <p:spPr>
          <a:xfrm>
            <a:off x="467544" y="332656"/>
            <a:ext cx="8229600" cy="115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oppins Black"/>
              <a:buNone/>
            </a:pPr>
            <a:br>
              <a:rPr b="1" lang="sk-SK">
                <a:solidFill>
                  <a:schemeClr val="dk1"/>
                </a:solidFill>
              </a:rPr>
            </a:br>
            <a:br>
              <a:rPr b="1" lang="sk-SK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sk-SK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sk-SK" sz="36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Vymáhanie pohľadávok – zabezp</a:t>
            </a:r>
            <a:r>
              <a:rPr b="1" lang="sk-SK" sz="36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ečenie a spôsoby vymáhania</a:t>
            </a:r>
            <a:br>
              <a:rPr b="1" i="0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i="0" lang="sk-SK" sz="54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sk-SK" sz="28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54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lang="sk-SK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b="1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4" name="Google Shape;144;p21"/>
          <p:cNvSpPr txBox="1"/>
          <p:nvPr>
            <p:ph idx="1" type="body"/>
          </p:nvPr>
        </p:nvSpPr>
        <p:spPr>
          <a:xfrm>
            <a:off x="628650" y="1484784"/>
            <a:ext cx="7886700" cy="4692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Vymáhanie pohľadávky súdnym konaním</a:t>
            </a:r>
            <a:endParaRPr/>
          </a:p>
          <a:p>
            <a:pPr indent="0" lvl="0" marL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17145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-"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Platobný rozkaz</a:t>
            </a:r>
            <a:endParaRPr/>
          </a:p>
          <a:p>
            <a:pPr indent="-171450" lvl="0" marL="17145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-"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Rozsudok </a:t>
            </a:r>
            <a:endParaRPr/>
          </a:p>
          <a:p>
            <a:pPr indent="-171450" lvl="0" marL="17145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-"/>
            </a:pPr>
            <a:r>
              <a:rPr lang="sk-SK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Súdny zmier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355C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45" name="Google Shape;14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54950" y="6061575"/>
            <a:ext cx="1823476" cy="39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