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9144000"/>
  <p:notesSz cx="6858000" cy="9144000"/>
  <p:embeddedFontLst>
    <p:embeddedFont>
      <p:font typeface="Poppins Black"/>
      <p:bold r:id="rId19"/>
      <p:boldItalic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Black-boldItalic.fntdata"/><Relationship Id="rId11" Type="http://schemas.openxmlformats.org/officeDocument/2006/relationships/slide" Target="slides/slide6.xml"/><Relationship Id="rId22" Type="http://schemas.openxmlformats.org/officeDocument/2006/relationships/font" Target="fonts/OpenSans-bold.fntdata"/><Relationship Id="rId10" Type="http://schemas.openxmlformats.org/officeDocument/2006/relationships/slide" Target="slides/slide5.xml"/><Relationship Id="rId21" Type="http://schemas.openxmlformats.org/officeDocument/2006/relationships/font" Target="fonts/OpenSans-regular.fntdata"/><Relationship Id="rId13" Type="http://schemas.openxmlformats.org/officeDocument/2006/relationships/slide" Target="slides/slide8.xml"/><Relationship Id="rId24" Type="http://schemas.openxmlformats.org/officeDocument/2006/relationships/font" Target="fonts/OpenSans-boldItalic.fntdata"/><Relationship Id="rId12" Type="http://schemas.openxmlformats.org/officeDocument/2006/relationships/slide" Target="slides/slide7.xml"/><Relationship Id="rId23" Type="http://schemas.openxmlformats.org/officeDocument/2006/relationships/font" Target="fonts/OpenSans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PoppinsBlack-bold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9EE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3028950" y="631189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9EE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1" type="ftr"/>
          </p:nvPr>
        </p:nvSpPr>
        <p:spPr>
          <a:xfrm>
            <a:off x="3028950" y="631189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9EE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1" type="ftr"/>
          </p:nvPr>
        </p:nvSpPr>
        <p:spPr>
          <a:xfrm>
            <a:off x="3028950" y="631189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9EE3"/>
              </a:buClr>
              <a:buSzPts val="4500"/>
              <a:buFont typeface="Poppins Black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355C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1" name="Google Shape;21;p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1" type="ftr"/>
          </p:nvPr>
        </p:nvSpPr>
        <p:spPr>
          <a:xfrm>
            <a:off x="3028950" y="631189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27875" y="2591996"/>
            <a:ext cx="2287475" cy="3403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9EE3"/>
              </a:buClr>
              <a:buSzPts val="4500"/>
              <a:buFont typeface="Poppins Black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028950" y="631189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9EE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3028950" y="631189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9EE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355C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355C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3" name="Google Shape;43;p6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1" type="ftr"/>
          </p:nvPr>
        </p:nvSpPr>
        <p:spPr>
          <a:xfrm>
            <a:off x="3028950" y="631189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9EE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1" type="ftr"/>
          </p:nvPr>
        </p:nvSpPr>
        <p:spPr>
          <a:xfrm>
            <a:off x="3028950" y="631189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3028950" y="631189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9EE3"/>
              </a:buClr>
              <a:buSzPts val="2400"/>
              <a:buFont typeface="Poppins Black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355C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9" name="Google Shape;59;p9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355C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0" name="Google Shape;60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1" type="ftr"/>
          </p:nvPr>
        </p:nvSpPr>
        <p:spPr>
          <a:xfrm>
            <a:off x="3028950" y="631189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9EE3"/>
              </a:buClr>
              <a:buSzPts val="2400"/>
              <a:buFont typeface="Poppins Black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355C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7" name="Google Shape;67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1" type="ftr"/>
          </p:nvPr>
        </p:nvSpPr>
        <p:spPr>
          <a:xfrm>
            <a:off x="3028950" y="631189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9EE3"/>
              </a:buClr>
              <a:buSzPts val="3300"/>
              <a:buFont typeface="Poppins Black"/>
              <a:buNone/>
              <a:defRPr b="0" i="0" sz="3300" u="none" cap="none" strike="noStrike">
                <a:solidFill>
                  <a:srgbClr val="309EE3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355C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1D355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D355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1D355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1D355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1D355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1726" y="6085523"/>
            <a:ext cx="1646017" cy="41743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/>
        </p:nvSpPr>
        <p:spPr>
          <a:xfrm>
            <a:off x="6156176" y="6222939"/>
            <a:ext cx="2454518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1050"/>
              <a:buFont typeface="Poppins Black"/>
              <a:buNone/>
            </a:pPr>
            <a:r>
              <a:rPr b="0" i="0" lang="sk-SK" sz="1050" u="none" cap="none" strike="noStrike">
                <a:solidFill>
                  <a:srgbClr val="1D355C"/>
                </a:solidFill>
                <a:latin typeface="Poppins Black"/>
                <a:ea typeface="Poppins Black"/>
                <a:cs typeface="Poppins Black"/>
                <a:sym typeface="Poppins Black"/>
              </a:rPr>
              <a:t>www.</a:t>
            </a:r>
            <a:r>
              <a:rPr b="0" i="0" lang="sk-SK" sz="1050" u="none" cap="none" strike="noStrike">
                <a:solidFill>
                  <a:srgbClr val="309EE3"/>
                </a:solidFill>
                <a:latin typeface="Poppins Black"/>
                <a:ea typeface="Poppins Black"/>
                <a:cs typeface="Poppins Black"/>
                <a:sym typeface="Poppins Black"/>
              </a:rPr>
              <a:t>zodpovedny</a:t>
            </a:r>
            <a:r>
              <a:rPr b="0" i="0" lang="sk-SK" sz="1050" u="none" cap="none" strike="noStrike">
                <a:solidFill>
                  <a:srgbClr val="1D355C"/>
                </a:solidFill>
                <a:latin typeface="Poppins Black"/>
                <a:ea typeface="Poppins Black"/>
                <a:cs typeface="Poppins Black"/>
                <a:sym typeface="Poppins Black"/>
              </a:rPr>
              <a:t>podnikatel.sk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lukajka@aklp.sk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title"/>
          </p:nvPr>
        </p:nvSpPr>
        <p:spPr>
          <a:xfrm>
            <a:off x="467544" y="332656"/>
            <a:ext cx="8229600" cy="2808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400"/>
              <a:buFont typeface="Times New Roman"/>
              <a:buNone/>
            </a:pPr>
            <a:r>
              <a:rPr b="1" lang="sk-SK" sz="5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Online predaj tovaru a služieb</a:t>
            </a:r>
            <a:br>
              <a:rPr b="1" lang="sk-SK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sk-SK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práva a povinnosti</a:t>
            </a:r>
            <a:endParaRPr b="1"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13"/>
          <p:cNvSpPr txBox="1"/>
          <p:nvPr>
            <p:ph idx="1" type="body"/>
          </p:nvPr>
        </p:nvSpPr>
        <p:spPr>
          <a:xfrm>
            <a:off x="628650" y="1916832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1800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355C"/>
              </a:buClr>
              <a:buSzPts val="1800"/>
              <a:buNone/>
            </a:pPr>
            <a:r>
              <a:t/>
            </a:r>
            <a:endParaRPr sz="1800">
              <a:highlight>
                <a:srgbClr val="FFFF00"/>
              </a:highlight>
            </a:endParaRPr>
          </a:p>
          <a:p>
            <a:pPr indent="0" lvl="0" marL="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355C"/>
              </a:buClr>
              <a:buSzPts val="1800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sk-SK" sz="18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----------------------------------------------------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1800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sk-SK" sz="1800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JUDr. Jozef Lukajka, PhD.</a:t>
            </a:r>
            <a:endParaRPr/>
          </a:p>
          <a:p>
            <a:pPr indent="457200" lvl="0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k-SK" sz="18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riadiaci advokát</a:t>
            </a:r>
            <a:endParaRPr/>
          </a:p>
          <a:p>
            <a:pPr indent="457200" lvl="0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k-SK" sz="1800" u="sng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lukajka@aklp.sk</a:t>
            </a:r>
            <a:r>
              <a:rPr lang="sk-SK" sz="18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571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1800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1800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</a:pPr>
            <a:r>
              <a:rPr b="1" lang="sk-SK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Advokátska kancelária LUKAJKA &amp; PARTNERS s. r. o</a:t>
            </a:r>
            <a:r>
              <a:rPr lang="sk-SK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k-SK" sz="18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www.aklp.sk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355C"/>
              </a:buClr>
              <a:buSzPts val="2100"/>
              <a:buNone/>
            </a:pPr>
            <a:r>
              <a:t/>
            </a:r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0250" y="6051606"/>
            <a:ext cx="2035923" cy="44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/>
          <p:nvPr>
            <p:ph type="title"/>
          </p:nvPr>
        </p:nvSpPr>
        <p:spPr>
          <a:xfrm>
            <a:off x="467544" y="332656"/>
            <a:ext cx="8229600" cy="11521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oppins Black"/>
              <a:buNone/>
            </a:pPr>
            <a:br>
              <a:rPr b="1" lang="sk-SK">
                <a:solidFill>
                  <a:schemeClr val="dk1"/>
                </a:solidFill>
              </a:rPr>
            </a:br>
            <a:br>
              <a:rPr b="1" lang="sk-SK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sk-SK" sz="3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Online predaj tovaru a služieb – práva a </a:t>
            </a:r>
            <a:r>
              <a:rPr b="1" i="0" lang="sk-SK" sz="3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povinnosti podnikateľa</a:t>
            </a:r>
            <a:br>
              <a:rPr b="1" i="0" lang="sk-SK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28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sk-SK" sz="54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sk-SK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sk-SK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sk-SK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p22"/>
          <p:cNvSpPr txBox="1"/>
          <p:nvPr>
            <p:ph idx="1" type="body"/>
          </p:nvPr>
        </p:nvSpPr>
        <p:spPr>
          <a:xfrm>
            <a:off x="628650" y="1484784"/>
            <a:ext cx="7886700" cy="4692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1600"/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2400"/>
              <a:buFont typeface="Open Sans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Správny text + vopred preškrtnutý „checkbox“ </a:t>
            </a:r>
            <a:r>
              <a:rPr b="1" lang="sk-SK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(nesprávny spôsob)</a:t>
            </a:r>
            <a:br>
              <a:rPr b="1" lang="sk-SK" sz="2000">
                <a:solidFill>
                  <a:srgbClr val="0070C0"/>
                </a:solidFill>
              </a:rPr>
            </a:br>
            <a:endParaRPr b="1" sz="2000">
              <a:solidFill>
                <a:srgbClr val="0070C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2000"/>
              <a:buNone/>
            </a:pPr>
            <a:r>
              <a:t/>
            </a:r>
            <a:endParaRPr b="1" sz="20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5" name="Google Shape;15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561" y="2638471"/>
            <a:ext cx="7758126" cy="2249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0250" y="6051606"/>
            <a:ext cx="2035923" cy="44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/>
          <p:nvPr>
            <p:ph type="title"/>
          </p:nvPr>
        </p:nvSpPr>
        <p:spPr>
          <a:xfrm>
            <a:off x="467544" y="332656"/>
            <a:ext cx="8229600" cy="11521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oppins Black"/>
              <a:buNone/>
            </a:pPr>
            <a:br>
              <a:rPr b="1" lang="sk-SK">
                <a:solidFill>
                  <a:schemeClr val="dk1"/>
                </a:solidFill>
              </a:rPr>
            </a:br>
            <a:br>
              <a:rPr b="1" lang="sk-SK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sk-SK" sz="3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Online predaj tovaru a služieb – práva a </a:t>
            </a:r>
            <a:r>
              <a:rPr b="1" i="0" lang="sk-SK" sz="3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povinnosti podnikateľa</a:t>
            </a:r>
            <a:br>
              <a:rPr b="1" i="0" lang="sk-SK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28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sk-SK" sz="54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sk-SK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sk-SK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sk-SK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23"/>
          <p:cNvSpPr txBox="1"/>
          <p:nvPr>
            <p:ph idx="1" type="body"/>
          </p:nvPr>
        </p:nvSpPr>
        <p:spPr>
          <a:xfrm>
            <a:off x="628650" y="1484784"/>
            <a:ext cx="7886700" cy="4692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1600"/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Reklamačné podmienky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1800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sk-SK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reklamačný poriadok </a:t>
            </a:r>
            <a:r>
              <a:rPr lang="sk-SK" sz="1800">
                <a:solidFill>
                  <a:srgbClr val="309EE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r>
              <a:rPr lang="sk-SK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samostatný dokument alebo súčasť VOP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sk-SK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reklamácie podnikateľa </a:t>
            </a:r>
            <a:r>
              <a:rPr lang="sk-SK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≠ </a:t>
            </a:r>
            <a:r>
              <a:rPr lang="sk-SK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reklamácie spotrebiteľa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sk-SK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povinnosti v reklamačnom konaní a lehoty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sk-SK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nedodržanie povinností/lehoty = odstúpenie od zmluvy 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k-SK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spôsoby vybavenia reklamácie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355C"/>
              </a:buClr>
              <a:buSzPts val="1800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2000"/>
              <a:buNone/>
            </a:pPr>
            <a:r>
              <a:t/>
            </a:r>
            <a:endParaRPr b="1" sz="20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Obrázok, na ktorom je košeľa&#10;&#10;Automaticky generovaný popis" id="163" name="Google Shape;16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2120" y="2132856"/>
            <a:ext cx="3731889" cy="3777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0250" y="6051606"/>
            <a:ext cx="2035923" cy="44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/>
          <p:nvPr>
            <p:ph type="title"/>
          </p:nvPr>
        </p:nvSpPr>
        <p:spPr>
          <a:xfrm>
            <a:off x="467544" y="332656"/>
            <a:ext cx="8229600" cy="11521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oppins Black"/>
              <a:buNone/>
            </a:pPr>
            <a:br>
              <a:rPr b="1" lang="sk-SK">
                <a:solidFill>
                  <a:schemeClr val="dk1"/>
                </a:solidFill>
              </a:rPr>
            </a:br>
            <a:br>
              <a:rPr b="1" lang="sk-SK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sk-SK" sz="3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Online predaj tovaru a služieb – práva a </a:t>
            </a:r>
            <a:r>
              <a:rPr b="1" i="0" lang="sk-SK" sz="3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povinnosti podnikateľa</a:t>
            </a:r>
            <a:br>
              <a:rPr b="1" i="0" lang="sk-SK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28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sk-SK" sz="54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sk-SK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sk-SK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sk-SK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24"/>
          <p:cNvSpPr txBox="1"/>
          <p:nvPr>
            <p:ph idx="1" type="body"/>
          </p:nvPr>
        </p:nvSpPr>
        <p:spPr>
          <a:xfrm>
            <a:off x="628650" y="1484784"/>
            <a:ext cx="7886700" cy="4692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1600"/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Formulár na odstúpenie od zmluvy</a:t>
            </a: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povinnosť len pre spotrebiteľa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povinnosť poučiť </a:t>
            </a:r>
            <a:r>
              <a:rPr b="1" lang="sk-SK" sz="2000">
                <a:solidFill>
                  <a:srgbClr val="309EE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formulár, ak nie tak odstúpenie do 12 mesiacov  	   a 14 dní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taxatívne dôvody kedy sa nedá odstúpiť od zmluvy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vrátiť tovar/službu </a:t>
            </a:r>
            <a:r>
              <a:rPr b="1" lang="sk-SK" sz="2000">
                <a:solidFill>
                  <a:srgbClr val="309EE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celú kúpnu cenu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355C"/>
              </a:buClr>
              <a:buSzPts val="2000"/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Reklamačný formulár</a:t>
            </a: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len možnosť, nie povinnosť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355C"/>
              </a:buClr>
              <a:buSzPts val="1800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2000"/>
              <a:buNone/>
            </a:pPr>
            <a:r>
              <a:t/>
            </a:r>
            <a:endParaRPr b="1" sz="20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1" name="Google Shape;17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0250" y="6051606"/>
            <a:ext cx="2035923" cy="44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/>
          <p:nvPr>
            <p:ph type="title"/>
          </p:nvPr>
        </p:nvSpPr>
        <p:spPr>
          <a:xfrm>
            <a:off x="467544" y="332656"/>
            <a:ext cx="8229600" cy="11521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oppins Black"/>
              <a:buNone/>
            </a:pPr>
            <a:br>
              <a:rPr b="1" lang="sk-SK">
                <a:solidFill>
                  <a:schemeClr val="dk1"/>
                </a:solidFill>
              </a:rPr>
            </a:br>
            <a:br>
              <a:rPr b="1" lang="sk-SK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sk-SK" sz="3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Online predaj tovaru a služieb – práva a </a:t>
            </a:r>
            <a:r>
              <a:rPr b="1" i="0" lang="sk-SK" sz="3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povinnosti podnikateľa</a:t>
            </a:r>
            <a:br>
              <a:rPr b="1" i="0" lang="sk-SK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28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sk-SK" sz="54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sk-SK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sk-SK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sk-SK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25"/>
          <p:cNvSpPr txBox="1"/>
          <p:nvPr>
            <p:ph idx="1" type="body"/>
          </p:nvPr>
        </p:nvSpPr>
        <p:spPr>
          <a:xfrm>
            <a:off x="628650" y="1484784"/>
            <a:ext cx="7886700" cy="4692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1600"/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355C"/>
              </a:buClr>
              <a:buSzPts val="2000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Ochrana osobných údajov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2000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Nevyžiadaná pošta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2000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Cookies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2000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Spam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2000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Ochranná známka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2000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Ochrana dizajnu </a:t>
            </a:r>
            <a:endParaRPr/>
          </a:p>
        </p:txBody>
      </p:sp>
      <p:pic>
        <p:nvPicPr>
          <p:cNvPr id="178" name="Google Shape;17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1960" y="1863177"/>
            <a:ext cx="3886200" cy="3935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0250" y="6051606"/>
            <a:ext cx="2035923" cy="44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467544" y="332656"/>
            <a:ext cx="8229600" cy="11521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oppins Black"/>
              <a:buNone/>
            </a:pPr>
            <a:br>
              <a:rPr b="1" lang="sk-SK">
                <a:solidFill>
                  <a:schemeClr val="dk1"/>
                </a:solidFill>
              </a:rPr>
            </a:br>
            <a:br>
              <a:rPr b="1" lang="sk-SK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sk-SK" sz="3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Online predaj tovaru a služieb – práva a </a:t>
            </a:r>
            <a:r>
              <a:rPr b="1" i="0" lang="sk-SK" sz="3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povinnosti podnikateľa  </a:t>
            </a:r>
            <a:br>
              <a:rPr b="1" lang="sk-SK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sk-SK" sz="54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sk-SK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sk-SK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sk-SK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628650" y="1340768"/>
            <a:ext cx="7886700" cy="4836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2000"/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Základné práva a povinnosti pri online predaji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Všeobecné obchodné podmienky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Reklamačný poriadok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Formuláre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Ochrana osobných údajov na webe/e-shope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Nevyžiadaná pošta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Cookies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2000"/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2200"/>
              <a:buNone/>
            </a:pPr>
            <a:r>
              <a:t/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2200"/>
              <a:buNone/>
            </a:pPr>
            <a:r>
              <a:t/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33194" y="1612708"/>
            <a:ext cx="3473053" cy="4912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0250" y="6051606"/>
            <a:ext cx="2035923" cy="44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title"/>
          </p:nvPr>
        </p:nvSpPr>
        <p:spPr>
          <a:xfrm>
            <a:off x="467544" y="332656"/>
            <a:ext cx="8229600" cy="11521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oppins Black"/>
              <a:buNone/>
            </a:pPr>
            <a:br>
              <a:rPr b="1" lang="sk-SK">
                <a:solidFill>
                  <a:schemeClr val="dk1"/>
                </a:solidFill>
              </a:rPr>
            </a:br>
            <a:br>
              <a:rPr b="1" lang="sk-SK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sk-SK" sz="3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Online predaj tovaru a služieb – práva a </a:t>
            </a:r>
            <a:r>
              <a:rPr b="1" i="0" lang="sk-SK" sz="3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povinnosti podnikateľa</a:t>
            </a:r>
            <a:br>
              <a:rPr b="1" i="0" lang="sk-SK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28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sk-SK" sz="54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sk-SK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sk-SK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sk-SK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15"/>
          <p:cNvSpPr txBox="1"/>
          <p:nvPr>
            <p:ph idx="1" type="body"/>
          </p:nvPr>
        </p:nvSpPr>
        <p:spPr>
          <a:xfrm>
            <a:off x="628650" y="1484784"/>
            <a:ext cx="7886700" cy="4692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2000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1450" lvl="0" marL="1714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vedieť preukázať splnenie zákonných povinností 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sk-SK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spotrebiteľské zákony</a:t>
            </a: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Nariadenie GDPR, Obchodný zákonník a pod.)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2000"/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1450" lvl="0" marL="1714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splniť všetky </a:t>
            </a:r>
            <a:r>
              <a:rPr b="1"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informačné povinnosti</a:t>
            </a:r>
            <a:endParaRPr/>
          </a:p>
          <a:p>
            <a:pPr indent="-44450" lvl="0" marL="1714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2000"/>
              <a:buFont typeface="Open Sans"/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1450" lvl="0" marL="1714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umožniť </a:t>
            </a:r>
            <a:r>
              <a:rPr lang="sk-SK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reklamovať</a:t>
            </a: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tovar / službu</a:t>
            </a:r>
            <a:endParaRPr/>
          </a:p>
          <a:p>
            <a:pPr indent="-44450" lvl="0" marL="1714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2000"/>
              <a:buFont typeface="Open Sans"/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1450" lvl="0" marL="1714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umožniť </a:t>
            </a:r>
            <a:r>
              <a:rPr lang="sk-SK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odstúpiť</a:t>
            </a: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od zmluvy (ak nie sú splnené výnimky)</a:t>
            </a:r>
            <a:endParaRPr/>
          </a:p>
          <a:p>
            <a:pPr indent="-44450" lvl="0" marL="1714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2000"/>
              <a:buFont typeface="Open Sans"/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1450" lvl="0" marL="1714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Char char="-"/>
            </a:pPr>
            <a:r>
              <a:rPr lang="sk-SK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vrátiť</a:t>
            </a: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celú kúpnu cenu (ak sú splnené podmienky)</a:t>
            </a:r>
            <a:endParaRPr/>
          </a:p>
          <a:p>
            <a:pPr indent="-44450" lvl="0" marL="1714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2000"/>
              <a:buFont typeface="Open Sans"/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1450" lvl="0" marL="1714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chrániť poskytnuté osobné údaje </a:t>
            </a:r>
            <a:endParaRPr/>
          </a:p>
        </p:txBody>
      </p:sp>
      <p:pic>
        <p:nvPicPr>
          <p:cNvPr id="103" name="Google Shape;10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0250" y="6051606"/>
            <a:ext cx="2035923" cy="44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467544" y="332656"/>
            <a:ext cx="8229600" cy="11521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oppins Black"/>
              <a:buNone/>
            </a:pPr>
            <a:br>
              <a:rPr b="1" lang="sk-SK">
                <a:solidFill>
                  <a:schemeClr val="dk1"/>
                </a:solidFill>
              </a:rPr>
            </a:br>
            <a:br>
              <a:rPr b="1" lang="sk-SK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sk-SK" sz="3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Online predaj tovaru a služieb – práva a </a:t>
            </a:r>
            <a:r>
              <a:rPr b="1" i="0" lang="sk-SK" sz="3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povinnosti podnikateľa</a:t>
            </a:r>
            <a:br>
              <a:rPr b="1" i="0" lang="sk-SK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28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sk-SK" sz="54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sk-SK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sk-SK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sk-SK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628650" y="1484784"/>
            <a:ext cx="7886700" cy="4692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2000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" lvl="0" marL="17145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2000"/>
              <a:buFont typeface="Open Sans"/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1450" lvl="0" marL="17145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dôsledné </a:t>
            </a:r>
            <a:r>
              <a:rPr b="1"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rozlišovanie</a:t>
            </a: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medzi kupujúcim podnikateľom a spotrebiteľom</a:t>
            </a:r>
            <a:endParaRPr/>
          </a:p>
          <a:p>
            <a:pPr indent="-44450" lvl="0" marL="17145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2000"/>
              <a:buFont typeface="Open Sans"/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1450" lvl="0" marL="1714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uzavretie zmluvy </a:t>
            </a:r>
            <a:r>
              <a:rPr b="1"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kedykoľvek a odkiaľkoľvek 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2000"/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1450" lvl="0" marL="1714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Times New Roman"/>
              <a:buChar char="-"/>
            </a:pPr>
            <a:r>
              <a:rPr b="1" lang="sk-SK" sz="20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komunikácia emailom  </a:t>
            </a:r>
            <a:r>
              <a:rPr b="1" lang="sk-SK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b="1" lang="sk-SK" sz="20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komunikáciou v písomnej forme </a:t>
            </a: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(Občiansky zákonník)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2000"/>
              <a:buNone/>
            </a:pPr>
            <a:r>
              <a:t/>
            </a:r>
            <a:endParaRPr sz="2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možné problémy: dôkazy (spam, vymazanie)</a:t>
            </a:r>
            <a:endParaRPr/>
          </a:p>
          <a:p>
            <a:pPr indent="-44450" lvl="0" marL="17145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2000"/>
              <a:buFont typeface="Open Sans"/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0" name="Google Shape;11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0250" y="6051606"/>
            <a:ext cx="2035923" cy="44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title"/>
          </p:nvPr>
        </p:nvSpPr>
        <p:spPr>
          <a:xfrm>
            <a:off x="467544" y="332656"/>
            <a:ext cx="8229600" cy="11521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oppins Black"/>
              <a:buNone/>
            </a:pPr>
            <a:br>
              <a:rPr b="1" lang="sk-SK">
                <a:solidFill>
                  <a:schemeClr val="dk1"/>
                </a:solidFill>
              </a:rPr>
            </a:br>
            <a:br>
              <a:rPr b="1" lang="sk-SK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sk-SK" sz="3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Online predaj tovaru a služieb – práva a </a:t>
            </a:r>
            <a:r>
              <a:rPr b="1" i="0" lang="sk-SK" sz="3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povinnosti podnikateľa</a:t>
            </a:r>
            <a:br>
              <a:rPr b="1" i="0" lang="sk-SK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28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sk-SK" sz="54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sk-SK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sk-SK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sk-SK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17"/>
          <p:cNvSpPr txBox="1"/>
          <p:nvPr>
            <p:ph idx="1" type="body"/>
          </p:nvPr>
        </p:nvSpPr>
        <p:spPr>
          <a:xfrm>
            <a:off x="628650" y="1484784"/>
            <a:ext cx="7886700" cy="4692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2000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2000"/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None/>
            </a:pPr>
            <a:r>
              <a:rPr b="1" lang="sk-SK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 kupujúcom spotrebiteľovi</a:t>
            </a: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2000"/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pozor na spotrebiteľské zákony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samostatné obchodné podmienky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formuláre (napr. na odstúpenie od zmluvy)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stanoviť moment vzniku zmluvy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potvrdzovací email </a:t>
            </a:r>
            <a:r>
              <a:rPr lang="sk-SK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≠</a:t>
            </a: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informatívny email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tlačidlo s označením „</a:t>
            </a:r>
            <a:r>
              <a:rPr lang="sk-SK" sz="20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objednávka s povinnosťou platby</a:t>
            </a: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/>
          </a:p>
          <a:p>
            <a:pPr indent="-44450" lvl="0" marL="17145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2000"/>
              <a:buFont typeface="Open Sans"/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7" name="Google Shape;11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0250" y="6051606"/>
            <a:ext cx="2035923" cy="44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type="title"/>
          </p:nvPr>
        </p:nvSpPr>
        <p:spPr>
          <a:xfrm>
            <a:off x="467544" y="332656"/>
            <a:ext cx="8229600" cy="11521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oppins Black"/>
              <a:buNone/>
            </a:pPr>
            <a:br>
              <a:rPr b="1" lang="sk-SK">
                <a:solidFill>
                  <a:schemeClr val="dk1"/>
                </a:solidFill>
              </a:rPr>
            </a:br>
            <a:br>
              <a:rPr b="1" lang="sk-SK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sk-SK" sz="3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Online predaj tovaru a služieb – práva a </a:t>
            </a:r>
            <a:r>
              <a:rPr b="1" i="0" lang="sk-SK" sz="3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povinnosti podnikateľa</a:t>
            </a:r>
            <a:br>
              <a:rPr b="1" i="0" lang="sk-SK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28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sk-SK" sz="54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sk-SK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sk-SK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sk-SK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18"/>
          <p:cNvSpPr txBox="1"/>
          <p:nvPr>
            <p:ph idx="1" type="body"/>
          </p:nvPr>
        </p:nvSpPr>
        <p:spPr>
          <a:xfrm>
            <a:off x="628650" y="1484784"/>
            <a:ext cx="7886700" cy="4692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2000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Základné práva a povinnosti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2000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prevzatie objednaného tovaru alebo služby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zaplatenie ceny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vrátenie ceny a tovaru/služby (pri odstúpení od zmluvy)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355C"/>
              </a:buClr>
              <a:buSzPts val="1600"/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" lvl="0" marL="17145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2000"/>
              <a:buFont typeface="Open Sans"/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4" name="Google Shape;12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5816" y="3255268"/>
            <a:ext cx="3024336" cy="3061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0250" y="6051606"/>
            <a:ext cx="2035923" cy="44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>
            <p:ph type="title"/>
          </p:nvPr>
        </p:nvSpPr>
        <p:spPr>
          <a:xfrm>
            <a:off x="467544" y="332656"/>
            <a:ext cx="8229600" cy="11521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oppins Black"/>
              <a:buNone/>
            </a:pPr>
            <a:br>
              <a:rPr b="1" lang="sk-SK">
                <a:solidFill>
                  <a:schemeClr val="dk1"/>
                </a:solidFill>
              </a:rPr>
            </a:br>
            <a:br>
              <a:rPr b="1" lang="sk-SK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sk-SK" sz="3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Online predaj tovaru a služieb – práva a </a:t>
            </a:r>
            <a:r>
              <a:rPr b="1" i="0" lang="sk-SK" sz="3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povinnosti podnikateľa</a:t>
            </a:r>
            <a:br>
              <a:rPr b="1" i="0" lang="sk-SK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28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sk-SK" sz="54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sk-SK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sk-SK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sk-SK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19"/>
          <p:cNvSpPr txBox="1"/>
          <p:nvPr>
            <p:ph idx="1" type="body"/>
          </p:nvPr>
        </p:nvSpPr>
        <p:spPr>
          <a:xfrm>
            <a:off x="628650" y="1484784"/>
            <a:ext cx="7886700" cy="4692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2000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2000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Char char="-"/>
            </a:pPr>
            <a:r>
              <a:rPr lang="sk-SK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akceptácia VOP </a:t>
            </a: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forma súhlasu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oznámenie všetkých zákonných informácií </a:t>
            </a:r>
            <a:r>
              <a:rPr lang="sk-SK" sz="20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vopred</a:t>
            </a: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v slovenskom jazyku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VOP na „</a:t>
            </a:r>
            <a:r>
              <a:rPr lang="sk-SK" sz="20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trvanlivom nosiči</a:t>
            </a: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 (papier, e-mail, USB kľúč, pamäťová karta, pevný disk PC, ..)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potvrdenie o uzatvorení zmluvy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b="1"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rozdeliť VOP na dve časti (pre podnikateľov a spotrebiteľov)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355C"/>
              </a:buClr>
              <a:buSzPts val="1600"/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" lvl="0" marL="17145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2000"/>
              <a:buFont typeface="Open Sans"/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2" name="Google Shape;13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0250" y="6051606"/>
            <a:ext cx="2035923" cy="44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/>
          <p:nvPr>
            <p:ph type="title"/>
          </p:nvPr>
        </p:nvSpPr>
        <p:spPr>
          <a:xfrm>
            <a:off x="467544" y="332656"/>
            <a:ext cx="8229600" cy="11521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oppins Black"/>
              <a:buNone/>
            </a:pPr>
            <a:br>
              <a:rPr b="1" lang="sk-SK">
                <a:solidFill>
                  <a:schemeClr val="dk1"/>
                </a:solidFill>
              </a:rPr>
            </a:br>
            <a:br>
              <a:rPr b="1" lang="sk-SK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sk-SK" sz="3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Online predaj tovaru a služieb – práva a </a:t>
            </a:r>
            <a:r>
              <a:rPr b="1" i="0" lang="sk-SK" sz="3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povinnosti podnikateľa</a:t>
            </a:r>
            <a:br>
              <a:rPr b="1" i="0" lang="sk-SK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28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sk-SK" sz="54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sk-SK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sk-SK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sk-SK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20"/>
          <p:cNvSpPr txBox="1"/>
          <p:nvPr>
            <p:ph idx="1" type="body"/>
          </p:nvPr>
        </p:nvSpPr>
        <p:spPr>
          <a:xfrm>
            <a:off x="628650" y="1484784"/>
            <a:ext cx="7886700" cy="4692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1600"/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2400"/>
              <a:buFont typeface="Open Sans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Správny text + vopred nepreškrtnutý „checkbox“ </a:t>
            </a:r>
            <a:r>
              <a:rPr b="1" lang="sk-SK" sz="20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(správny spôsob)</a:t>
            </a:r>
            <a:br>
              <a:rPr b="1" lang="sk-SK" sz="2000">
                <a:solidFill>
                  <a:srgbClr val="0070C0"/>
                </a:solidFill>
              </a:rPr>
            </a:br>
            <a:endParaRPr b="1" sz="2000">
              <a:solidFill>
                <a:srgbClr val="0070C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2000"/>
              <a:buNone/>
            </a:pPr>
            <a:r>
              <a:t/>
            </a:r>
            <a:endParaRPr b="1" sz="20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9" name="Google Shape;13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650" y="2780928"/>
            <a:ext cx="7476958" cy="2167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0250" y="6051606"/>
            <a:ext cx="2035923" cy="44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/>
          <p:nvPr>
            <p:ph type="title"/>
          </p:nvPr>
        </p:nvSpPr>
        <p:spPr>
          <a:xfrm>
            <a:off x="467544" y="332656"/>
            <a:ext cx="8229600" cy="11521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oppins Black"/>
              <a:buNone/>
            </a:pPr>
            <a:br>
              <a:rPr b="1" lang="sk-SK">
                <a:solidFill>
                  <a:schemeClr val="dk1"/>
                </a:solidFill>
              </a:rPr>
            </a:br>
            <a:br>
              <a:rPr b="1" lang="sk-SK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sk-SK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sk-SK" sz="3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Online predaj tovaru a služieb – práva a </a:t>
            </a:r>
            <a:r>
              <a:rPr b="1" i="0" lang="sk-SK" sz="3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povinnosti podnikateľa</a:t>
            </a:r>
            <a:br>
              <a:rPr b="1" i="0" lang="sk-SK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28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sk-SK" sz="54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sk-SK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sk-SK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sk-SK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Google Shape;146;p21"/>
          <p:cNvSpPr txBox="1"/>
          <p:nvPr>
            <p:ph idx="1" type="body"/>
          </p:nvPr>
        </p:nvSpPr>
        <p:spPr>
          <a:xfrm>
            <a:off x="628650" y="1484784"/>
            <a:ext cx="7886700" cy="4692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1600"/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2400"/>
              <a:buFont typeface="Open Sans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Nesprávny text bez „checkboxu“ </a:t>
            </a:r>
            <a:r>
              <a:rPr b="1" lang="sk-SK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(nesprávny spôsob)</a:t>
            </a:r>
            <a:br>
              <a:rPr b="1" lang="sk-SK" sz="2000">
                <a:solidFill>
                  <a:srgbClr val="0070C0"/>
                </a:solidFill>
              </a:rPr>
            </a:br>
            <a:endParaRPr b="1" sz="2000">
              <a:solidFill>
                <a:srgbClr val="0070C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2000"/>
              <a:buNone/>
            </a:pPr>
            <a:r>
              <a:t/>
            </a:r>
            <a:endParaRPr b="1" sz="20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7" name="Google Shape;14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616" y="2780928"/>
            <a:ext cx="6333488" cy="2132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0250" y="6051606"/>
            <a:ext cx="2035923" cy="44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